
<file path=[Content_Types].xml><?xml version="1.0" encoding="utf-8"?>
<Types xmlns="http://schemas.openxmlformats.org/package/2006/content-types"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36" r:id="rId3"/>
    <p:sldId id="631" r:id="rId5"/>
    <p:sldId id="509" r:id="rId6"/>
    <p:sldId id="457" r:id="rId7"/>
    <p:sldId id="454" r:id="rId8"/>
    <p:sldId id="498" r:id="rId9"/>
    <p:sldId id="624" r:id="rId10"/>
    <p:sldId id="632" r:id="rId11"/>
    <p:sldId id="625" r:id="rId12"/>
    <p:sldId id="506" r:id="rId13"/>
    <p:sldId id="512" r:id="rId14"/>
    <p:sldId id="633" r:id="rId15"/>
    <p:sldId id="456" r:id="rId16"/>
    <p:sldId id="634" r:id="rId17"/>
    <p:sldId id="635" r:id="rId18"/>
    <p:sldId id="636" r:id="rId19"/>
    <p:sldId id="637" r:id="rId20"/>
    <p:sldId id="638" r:id="rId21"/>
    <p:sldId id="639" r:id="rId22"/>
    <p:sldId id="551" r:id="rId23"/>
    <p:sldId id="640" r:id="rId24"/>
    <p:sldId id="654" r:id="rId25"/>
    <p:sldId id="655" r:id="rId26"/>
    <p:sldId id="643" r:id="rId27"/>
    <p:sldId id="642" r:id="rId28"/>
  </p:sldIdLst>
  <p:sldSz cx="12192000" cy="6858000"/>
  <p:notesSz cx="6858000" cy="9144000"/>
  <p:embeddedFontLst>
    <p:embeddedFont>
      <p:font typeface="华文行楷" panose="02010800040101010101" charset="-122"/>
      <p:regular r:id="rId32"/>
    </p:embeddedFont>
    <p:embeddedFont>
      <p:font typeface="方正隶变简体" panose="03000509000000000000" pitchFamily="1" charset="-122"/>
      <p:regular r:id="rId33"/>
    </p:embeddedFont>
    <p:embeddedFont>
      <p:font typeface="楷体" panose="02010609060101010101" charset="-122"/>
      <p:regular r:id="rId34"/>
    </p:embeddedFont>
    <p:embeddedFont>
      <p:font typeface="隶书" panose="02010509060101010101" charset="-122"/>
      <p:regular r:id="rId35"/>
    </p:embeddedFont>
    <p:embeddedFont>
      <p:font typeface="Wingdings 2" panose="05020102010507070707" pitchFamily="2" charset="2"/>
      <p:regular r:id="rId36"/>
    </p:embeddedFont>
    <p:embeddedFont>
      <p:font typeface="等线 Light" panose="02010600030101010101" charset="-122"/>
      <p:regular r:id="rId37"/>
    </p:embeddedFont>
    <p:embeddedFont>
      <p:font typeface="等线" panose="02010600030101010101" charset="-122"/>
      <p:regular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ADAB"/>
    <a:srgbClr val="3C6B76"/>
    <a:srgbClr val="EB8133"/>
    <a:srgbClr val="426959"/>
    <a:srgbClr val="AF5558"/>
    <a:srgbClr val="EBA09E"/>
    <a:srgbClr val="CCEFE2"/>
    <a:srgbClr val="AEADAD"/>
    <a:srgbClr val="CC6600"/>
    <a:srgbClr val="E4E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 showGuides="1">
      <p:cViewPr>
        <p:scale>
          <a:sx n="59" d="100"/>
          <a:sy n="59" d="100"/>
        </p:scale>
        <p:origin x="1194" y="1320"/>
      </p:cViewPr>
      <p:guideLst>
        <p:guide orient="horz" pos="2350"/>
        <p:guide pos="3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font" Target="fonts/font11.fntdata"/><Relationship Id="rId41" Type="http://schemas.openxmlformats.org/officeDocument/2006/relationships/font" Target="fonts/font10.fntdata"/><Relationship Id="rId40" Type="http://schemas.openxmlformats.org/officeDocument/2006/relationships/font" Target="fonts/font9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120E77-BEAC-4C9D-A744-ECB27BC4F8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EC9C7-1CA5-4F0A-A098-4F97ADAB24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916AC-93EC-4A37-A5CB-30C5EFD0BB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916AC-93EC-4A37-A5CB-30C5EFD0BB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916AC-93EC-4A37-A5CB-30C5EFD0BB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916AC-93EC-4A37-A5CB-30C5EFD0BB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EC9C7-1CA5-4F0A-A098-4F97ADAB24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EC9C7-1CA5-4F0A-A098-4F97ADAB24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916AC-93EC-4A37-A5CB-30C5EFD0BB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916AC-93EC-4A37-A5CB-30C5EFD0BB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916AC-93EC-4A37-A5CB-30C5EFD0BB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EC9C7-1CA5-4F0A-A098-4F97ADAB24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EC9C7-1CA5-4F0A-A098-4F97ADAB24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916AC-93EC-4A37-A5CB-30C5EFD0BB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EC9C7-1CA5-4F0A-A098-4F97ADAB24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>
            <a:alphaModFix amt="2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4.png"/><Relationship Id="rId6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microsoft.com/office/2007/relationships/media" Target="ppt/slides/ppt/slides/ppt/slides/ppt/slides/ppt/slides/ppt/slides/ppt/slides/ppt/slides/ppt/slides/ppt/slides/ppt/slides/ppt/slides/ppt/slides/ppt/slides/ppt/slides/ppt/slides/ppt/slides/ppt/slides/ppt/slides/ppt/slides/ppt/slides/ppt/slides/clipboard/slides/ppt/media/audio1.wav" TargetMode="External"/><Relationship Id="rId3" Type="http://schemas.openxmlformats.org/officeDocument/2006/relationships/audio" Target="ppt/slides/ppt/slides/ppt/slides/ppt/slides/ppt/slides/ppt/slides/ppt/slides/ppt/slides/ppt/slides/ppt/slides/ppt/slides/ppt/slides/ppt/slides/ppt/slides/ppt/slides/ppt/slides/ppt/slides/ppt/slides/ppt/slides/ppt/slides/ppt/slides/ppt/slides/clipboard/slides/ppt/media/audio1.wav" TargetMode="External"/><Relationship Id="rId2" Type="http://schemas.openxmlformats.org/officeDocument/2006/relationships/tags" Target="../tags/tag1.xml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8.png"/><Relationship Id="rId12" Type="http://schemas.microsoft.com/office/2007/relationships/media" Target="ppt/slides/ppt/slides/ppt/slides/ppt/slides/ppt/slides/ppt/slides/ppt/slides/ppt/slides/ppt/slides/ppt/slides/ppt/slides/ppt/slides/ppt/slides/ppt/slides/ppt/slides/ppt/slides/ppt/slides/ppt/slides/ppt/slides/ppt/slides/ppt/slides/ppt/slides/clipboard/slides/ppt/media/media1.mp3" TargetMode="External"/><Relationship Id="rId11" Type="http://schemas.openxmlformats.org/officeDocument/2006/relationships/audio" Target="ppt/slides/ppt/slides/ppt/slides/ppt/slides/ppt/slides/ppt/slides/ppt/slides/ppt/slides/ppt/slides/ppt/slides/ppt/slides/ppt/slides/ppt/slides/ppt/slides/ppt/slides/ppt/slides/ppt/slides/ppt/slides/ppt/slides/ppt/slides/ppt/slides/ppt/slides/clipboard/slides/ppt/media/media1.mp3" TargetMode="External"/><Relationship Id="rId10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image" Target="../media/image7.png"/><Relationship Id="rId2" Type="http://schemas.openxmlformats.org/officeDocument/2006/relationships/image" Target="../media/image28.emf"/><Relationship Id="rId1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3.emf"/><Relationship Id="rId4" Type="http://schemas.microsoft.com/office/2007/relationships/hdphoto" Target="../media/image32.wdp"/><Relationship Id="rId3" Type="http://schemas.openxmlformats.org/officeDocument/2006/relationships/image" Target="../media/image31.png"/><Relationship Id="rId2" Type="http://schemas.openxmlformats.org/officeDocument/2006/relationships/image" Target="../media/image28.emf"/><Relationship Id="rId1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.png"/><Relationship Id="rId7" Type="http://schemas.openxmlformats.org/officeDocument/2006/relationships/tags" Target="../tags/tag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tags" Target="../tags/tag5.xml"/><Relationship Id="rId3" Type="http://schemas.microsoft.com/office/2007/relationships/hdphoto" Target="../media/image38.wdp"/><Relationship Id="rId2" Type="http://schemas.openxmlformats.org/officeDocument/2006/relationships/image" Target="../media/image37.png"/><Relationship Id="rId1" Type="http://schemas.openxmlformats.org/officeDocument/2006/relationships/tags" Target="../tags/tag4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microsoft.com/office/2007/relationships/hdphoto" Target="../media/image32.wdp"/><Relationship Id="rId4" Type="http://schemas.openxmlformats.org/officeDocument/2006/relationships/image" Target="../media/image42.png"/><Relationship Id="rId3" Type="http://schemas.openxmlformats.org/officeDocument/2006/relationships/image" Target="../media/image33.emf"/><Relationship Id="rId2" Type="http://schemas.openxmlformats.org/officeDocument/2006/relationships/image" Target="../media/image41.emf"/><Relationship Id="rId1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7" t="23400" r="14297" b="33269"/>
          <a:stretch>
            <a:fillRect/>
          </a:stretch>
        </p:blipFill>
        <p:spPr>
          <a:xfrm>
            <a:off x="4041127" y="693440"/>
            <a:ext cx="4109747" cy="3854608"/>
          </a:xfrm>
          <a:prstGeom prst="rect">
            <a:avLst/>
          </a:prstGeom>
          <a:effectLst>
            <a:outerShdw blurRad="50800" dist="114300" dir="1440000" algn="tl" rotWithShape="0">
              <a:prstClr val="black">
                <a:alpha val="19000"/>
              </a:prstClr>
            </a:outerShdw>
          </a:effectLst>
        </p:spPr>
      </p:pic>
      <p:sp>
        <p:nvSpPr>
          <p:cNvPr id="7" name="PA_文本框 6"/>
          <p:cNvSpPr txBox="1"/>
          <p:nvPr>
            <p:custDataLst>
              <p:tags r:id="rId2"/>
            </p:custDataLst>
          </p:nvPr>
        </p:nvSpPr>
        <p:spPr>
          <a:xfrm>
            <a:off x="1808480" y="4733290"/>
            <a:ext cx="93599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华文行楷" panose="02010800040101010101" charset="-122"/>
                <a:ea typeface="华文行楷" panose="02010800040101010101" charset="-122"/>
                <a:sym typeface="+mn-ea"/>
              </a:rPr>
              <a:t>匠 人 匠 心——中华传统工艺精神</a:t>
            </a:r>
            <a:r>
              <a:rPr lang="zh-CN" altLang="en-US" sz="4000" b="1" dirty="0">
                <a:solidFill>
                  <a:srgbClr val="FF0000"/>
                </a:solidFill>
                <a:latin typeface="方正隶变简体" panose="03000509000000000000" pitchFamily="1" charset="-122"/>
                <a:ea typeface="方正隶变简体" panose="03000509000000000000" pitchFamily="1" charset="-122"/>
                <a:cs typeface="+mj-cs"/>
                <a:sym typeface="+mn-ea"/>
              </a:rPr>
              <a:t>  </a:t>
            </a:r>
            <a:endParaRPr lang="zh-CN" altLang="en-US" sz="4000" dirty="0">
              <a:latin typeface="华文行楷" panose="02010800040101010101" charset="-122"/>
              <a:ea typeface="华文行楷" panose="02010800040101010101" charset="-122"/>
            </a:endParaRPr>
          </a:p>
        </p:txBody>
      </p:sp>
      <p:pic>
        <p:nvPicPr>
          <p:cNvPr id="19" name="PA_copy3249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4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9" y="-582529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A_图片 4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6" t="54200"/>
          <a:stretch>
            <a:fillRect/>
          </a:stretch>
        </p:blipFill>
        <p:spPr>
          <a:xfrm>
            <a:off x="8678879" y="4534052"/>
            <a:ext cx="3677699" cy="22316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01" t="66382" r="14297" b="17800"/>
          <a:stretch>
            <a:fillRect/>
          </a:stretch>
        </p:blipFill>
        <p:spPr>
          <a:xfrm>
            <a:off x="9591812" y="532204"/>
            <a:ext cx="2619035" cy="19727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0" t="10402" r="13243" b="40199"/>
          <a:stretch>
            <a:fillRect/>
          </a:stretch>
        </p:blipFill>
        <p:spPr>
          <a:xfrm flipH="1">
            <a:off x="-24315" y="-12860"/>
            <a:ext cx="2735627" cy="4576455"/>
          </a:xfrm>
          <a:prstGeom prst="rect">
            <a:avLst/>
          </a:prstGeom>
        </p:spPr>
      </p:pic>
      <p:pic>
        <p:nvPicPr>
          <p:cNvPr id="13" name="Picture 272" descr="28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1723289" y="3858967"/>
            <a:ext cx="2196732" cy="137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花果山">
            <a:hlinkClick r:id="" action="ppaction://media"/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link="rId1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174636" y="4900809"/>
            <a:ext cx="812800" cy="812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1140" y="5713730"/>
            <a:ext cx="4758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charset="-76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charset="-76"/>
              </a:rPr>
              <a:t>中华</a:t>
            </a:r>
            <a:r>
              <a:rPr lang="zh-CN" altLang="en-US" sz="1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charset="-76"/>
              </a:rPr>
              <a:t>文化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charset="-76"/>
              </a:rPr>
              <a:t>通识教程    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sym typeface="Arial" panose="020B0604020202020204" charset="-76"/>
              </a:rPr>
              <a:t>主讲：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陈启祥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Arial" panose="020B0604020202020204" charset="-76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6000">
        <p15:prstTrans prst="pageCurlSing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8" presetClass="pat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72222E-6 -2.96296E-6 L 0.03855 0.09908 L 0.07518 -2.96296E-6 L 0.11389 0.09908 L 0.15261 -2.96296E-6 L 0.18889 0.09908 L 0.22761 -2.96296E-6 L 0.26424 0.09908 L 0.30296 -2.96296E-6 L 0.3415 0.09908 L 0.37813 -2.96296E-6 L 0.41685 0.09908 L 0.45313 -2.96296E-6 L 0.49185 0.09908 L 0.53056 -2.96296E-6 L 0.56719 0.09908 L 0.60591 -2.96296E-6 " pathEditMode="relative" rAng="0" ptsTypes="AAAAAAAAAAAAAAAAA">
                                      <p:cBhvr>
                                        <p:cTn id="26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95" y="493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25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30">
                <p:cTn id="42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013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淘宝店chenying0907 948"/>
          <p:cNvPicPr>
            <a:picLocks noChangeAspect="1"/>
          </p:cNvPicPr>
          <p:nvPr/>
        </p:nvPicPr>
        <p:blipFill>
          <a:blip r:embed="rId1">
            <a:grayscl/>
          </a:blip>
          <a:stretch>
            <a:fillRect/>
          </a:stretch>
        </p:blipFill>
        <p:spPr>
          <a:xfrm rot="5400000">
            <a:off x="-1696340" y="-848105"/>
            <a:ext cx="4415390" cy="6051910"/>
          </a:xfrm>
          <a:prstGeom prst="rect">
            <a:avLst/>
          </a:prstGeom>
        </p:spPr>
      </p:pic>
      <p:sp>
        <p:nvSpPr>
          <p:cNvPr id="9" name="PA_淘宝网chenying0907出品 2"/>
          <p:cNvSpPr txBox="1"/>
          <p:nvPr>
            <p:custDataLst>
              <p:tags r:id="rId2"/>
            </p:custDataLst>
          </p:nvPr>
        </p:nvSpPr>
        <p:spPr>
          <a:xfrm>
            <a:off x="2289810" y="1929130"/>
            <a:ext cx="2243455" cy="4972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marL="0" indent="0">
              <a:lnSpc>
                <a:spcPct val="110000"/>
              </a:lnSpc>
            </a:pPr>
            <a:r>
              <a:rPr lang="zh-CN" altLang="en-US" sz="2400" dirty="0">
                <a:solidFill>
                  <a:srgbClr val="FF0000"/>
                </a:solidFill>
                <a:ea typeface="方正古隶简体" panose="03000509000000000000" pitchFamily="65" charset="-122"/>
                <a:sym typeface="Arial" panose="020B0604020202020204" charset="-76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ea typeface="方正古隶简体" panose="03000509000000000000" pitchFamily="65" charset="-122"/>
                <a:sym typeface="+mn-ea"/>
              </a:rPr>
              <a:t>匠人俗称工匠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charset="-76"/>
              </a:rPr>
              <a:t>                      </a:t>
            </a:r>
            <a:endParaRPr lang="zh-CN" altLang="en-US" b="1" spc="600" dirty="0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  <a:sym typeface="Arial" panose="020B0604020202020204" charset="-76"/>
            </a:endParaRPr>
          </a:p>
        </p:txBody>
      </p:sp>
      <p:sp>
        <p:nvSpPr>
          <p:cNvPr id="26" name="TextBox 24"/>
          <p:cNvSpPr txBox="1"/>
          <p:nvPr/>
        </p:nvSpPr>
        <p:spPr>
          <a:xfrm>
            <a:off x="5225415" y="403225"/>
            <a:ext cx="4783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“物勒工名”话匠人  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Arial" panose="020B0604020202020204" charset="-76"/>
            </a:endParaRPr>
          </a:p>
        </p:txBody>
      </p:sp>
      <p:pic>
        <p:nvPicPr>
          <p:cNvPr id="27" name="Picture 272" descr="2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9639935" y="15303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" b="61183"/>
          <a:stretch>
            <a:fillRect/>
          </a:stretch>
        </p:blipFill>
        <p:spPr>
          <a:xfrm>
            <a:off x="-254000" y="5233670"/>
            <a:ext cx="12910185" cy="18516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2">
                  <a:lumMod val="20000"/>
                  <a:lumOff val="80000"/>
                </a:schemeClr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effectLst>
            <a:softEdge rad="647700"/>
          </a:effectLst>
        </p:spPr>
      </p:pic>
      <p:sp>
        <p:nvSpPr>
          <p:cNvPr id="15365" name="文本框 15364"/>
          <p:cNvSpPr txBox="1"/>
          <p:nvPr/>
        </p:nvSpPr>
        <p:spPr>
          <a:xfrm>
            <a:off x="5360670" y="2447290"/>
            <a:ext cx="561848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l">
              <a:spcBef>
                <a:spcPct val="50000"/>
              </a:spcBef>
              <a:buClrTx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方正古隶简体" panose="03000509000000000000" pitchFamily="65" charset="-122"/>
                <a:sym typeface="+mn-ea"/>
              </a:rPr>
              <a:t>    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方正古隶简体" panose="03000509000000000000" pitchFamily="65" charset="-122"/>
                <a:sym typeface="+mn-ea"/>
              </a:rPr>
              <a:t>匠人就是这些指技艺精湛的人，他专注于某一个领域，针对这个领域的产品研发或加工过程全身心的投入，他精益求精，一丝不苟的完成整个工序的每一个环节，也成为工匠。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ea typeface="方正古隶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2" name="TextBox 24"/>
          <p:cNvSpPr txBox="1"/>
          <p:nvPr/>
        </p:nvSpPr>
        <p:spPr>
          <a:xfrm>
            <a:off x="795020" y="403225"/>
            <a:ext cx="4806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   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Arial" panose="020B0604020202020204" charset="-76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0" y="2717165"/>
            <a:ext cx="4049395" cy="298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淘宝店chenying0907 4"/>
          <p:cNvPicPr>
            <a:picLocks noChangeAspect="1"/>
          </p:cNvPicPr>
          <p:nvPr/>
        </p:nvPicPr>
        <p:blipFill>
          <a:blip r:embed="rId1">
            <a:grayscl/>
          </a:blip>
          <a:stretch>
            <a:fillRect/>
          </a:stretch>
        </p:blipFill>
        <p:spPr>
          <a:xfrm rot="5810512">
            <a:off x="977265" y="-393065"/>
            <a:ext cx="3676015" cy="5039360"/>
          </a:xfrm>
          <a:prstGeom prst="rect">
            <a:avLst/>
          </a:prstGeom>
        </p:spPr>
      </p:pic>
      <p:pic>
        <p:nvPicPr>
          <p:cNvPr id="9" name="淘宝店chenying0907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 flipV="1">
            <a:off x="8203046" y="3643737"/>
            <a:ext cx="2801815" cy="362671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49720" y="1440815"/>
            <a:ext cx="331089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匠人的特质：</a:t>
            </a:r>
            <a:endParaRPr lang="zh-CN" altLang="en-US" sz="24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150000"/>
              </a:lnSpc>
              <a:buNone/>
            </a:pPr>
            <a:r>
              <a:rPr lang="zh-CN" altLang="en-US" sz="2400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一  技能 </a:t>
            </a:r>
            <a:endParaRPr lang="zh-CN" altLang="en-US" sz="24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150000"/>
              </a:lnSpc>
              <a:buNone/>
            </a:pPr>
            <a:r>
              <a:rPr lang="zh-CN" altLang="en-US" sz="2400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二  专注 </a:t>
            </a:r>
            <a:endParaRPr lang="zh-CN" altLang="en-US" sz="24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150000"/>
              </a:lnSpc>
              <a:buNone/>
            </a:pPr>
            <a:r>
              <a:rPr lang="zh-CN" altLang="en-US" sz="2400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三  责任感与担当精神</a:t>
            </a:r>
            <a:endParaRPr lang="zh-CN" altLang="en-US" sz="2400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charset="-76"/>
            </a:endParaRPr>
          </a:p>
        </p:txBody>
      </p:sp>
      <p:sp>
        <p:nvSpPr>
          <p:cNvPr id="4" name="TextBox 24"/>
          <p:cNvSpPr txBox="1"/>
          <p:nvPr/>
        </p:nvSpPr>
        <p:spPr>
          <a:xfrm>
            <a:off x="6242685" y="412750"/>
            <a:ext cx="4419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“物勒工名”话匠人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Arial" panose="020B0604020202020204" charset="-76"/>
            </a:endParaRPr>
          </a:p>
        </p:txBody>
      </p:sp>
      <p:pic>
        <p:nvPicPr>
          <p:cNvPr id="13" name="Picture 272" descr="2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10360025" y="172720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205" y="1238250"/>
            <a:ext cx="3091180" cy="43815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332990" y="5849620"/>
            <a:ext cx="3909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世界建筑艺术大师雷发达</a:t>
            </a:r>
            <a:endParaRPr lang="zh-CN" altLang="en-US" sz="2000" dirty="0"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755877" y="-22225"/>
            <a:ext cx="6210300" cy="6539230"/>
            <a:chOff x="4952" y="-35"/>
            <a:chExt cx="8984" cy="9900"/>
          </a:xfrm>
        </p:grpSpPr>
        <p:pic>
          <p:nvPicPr>
            <p:cNvPr id="5" name="图片 4" descr="03f96b1c6bfa00fbf57befaf6cc9d428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952" y="-35"/>
              <a:ext cx="8984" cy="99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7299" y="259"/>
              <a:ext cx="1956" cy="87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r>
                <a:rPr lang="zh-CN" altLang="en-US" sz="2800" dirty="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工匠精神 </a:t>
              </a:r>
              <a:r>
                <a:rPr lang="zh-CN" altLang="en-US" sz="2800" dirty="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的现代阐释</a:t>
              </a:r>
              <a:r>
                <a:rPr lang="zh-CN" altLang="en-US" sz="2400" dirty="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   </a:t>
              </a:r>
              <a:r>
                <a:rPr lang="zh-CN" altLang="en-US" sz="2400" dirty="0">
                  <a:sym typeface="+mn-ea"/>
                </a:rPr>
                <a:t>      </a:t>
              </a:r>
              <a:r>
                <a:rPr lang="zh-CN" altLang="en-US" sz="240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   </a:t>
              </a:r>
              <a:endParaRPr lang="zh-CN" altLang="en-US" sz="2400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endParaRPr>
            </a:p>
            <a:p>
              <a:r>
                <a:rPr lang="zh-CN" altLang="en-US" sz="2400" dirty="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     </a:t>
              </a:r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</p:txBody>
        </p:sp>
      </p:grpSp>
      <p:pic>
        <p:nvPicPr>
          <p:cNvPr id="8" name="图片 7" descr="76cb2fa332ccab346e25e38b18354b63"/>
          <p:cNvPicPr>
            <a:picLocks noChangeAspect="1"/>
          </p:cNvPicPr>
          <p:nvPr/>
        </p:nvPicPr>
        <p:blipFill>
          <a:blip r:embed="rId2"/>
          <a:srcRect l="54511"/>
          <a:stretch>
            <a:fillRect/>
          </a:stretch>
        </p:blipFill>
        <p:spPr>
          <a:xfrm flipH="1" flipV="1">
            <a:off x="-5715" y="-22225"/>
            <a:ext cx="1476375" cy="2411095"/>
          </a:xfrm>
          <a:prstGeom prst="rect">
            <a:avLst/>
          </a:prstGeom>
        </p:spPr>
      </p:pic>
      <p:pic>
        <p:nvPicPr>
          <p:cNvPr id="9" name="图片 8" descr="76cb2fa332ccab346e25e38b18354b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585" y="4108450"/>
            <a:ext cx="3721735" cy="27641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1" t="51400"/>
          <a:stretch>
            <a:fillRect/>
          </a:stretch>
        </p:blipFill>
        <p:spPr>
          <a:xfrm>
            <a:off x="7920203" y="3525011"/>
            <a:ext cx="4271797" cy="3332989"/>
          </a:xfrm>
          <a:prstGeom prst="rect">
            <a:avLst/>
          </a:prstGeom>
        </p:spPr>
      </p:pic>
      <p:sp>
        <p:nvSpPr>
          <p:cNvPr id="2" name="TextBox 24"/>
          <p:cNvSpPr txBox="1"/>
          <p:nvPr/>
        </p:nvSpPr>
        <p:spPr>
          <a:xfrm>
            <a:off x="795020" y="403225"/>
            <a:ext cx="5693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“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工匠精神”的现代阐释 </a:t>
            </a:r>
            <a:r>
              <a:rPr lang="zh-CN" altLang="en-US" sz="3600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  </a:t>
            </a:r>
            <a:r>
              <a:rPr lang="zh-CN" altLang="en-US" sz="3600" dirty="0">
                <a:sym typeface="+mn-ea"/>
              </a:rPr>
              <a:t>      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Arial" panose="020B0604020202020204" charset="-76"/>
            </a:endParaRPr>
          </a:p>
        </p:txBody>
      </p:sp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5888990" y="8826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5" name="文本占位符 10241"/>
          <p:cNvSpPr/>
          <p:nvPr/>
        </p:nvSpPr>
        <p:spPr>
          <a:xfrm>
            <a:off x="1664335" y="1477010"/>
            <a:ext cx="8507095" cy="19215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   </a:t>
            </a:r>
            <a:r>
              <a:rPr lang="zh-CN" altLang="en-US" sz="2400" b="1" dirty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“</a:t>
            </a:r>
            <a:r>
              <a:rPr lang="zh-CN" altLang="en-US" sz="2400" b="1" dirty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工匠精神”</a:t>
            </a:r>
            <a:r>
              <a:rPr lang="zh-CN" altLang="en-US" sz="2400" b="1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是一种职业精神，它是职业道德、职业能力、职业品质的体现，是从业者的一种职业价值取向和行为表现。“工匠精神”的基本内涵包括敬业、精益、专注、创新等方面的内容。</a:t>
            </a:r>
            <a:endParaRPr lang="zh-CN" altLang="en-US" sz="2400" b="1" strike="noStrike" noProof="1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9755" y="3797935"/>
            <a:ext cx="7701280" cy="1714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1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    </a:t>
            </a:r>
            <a:r>
              <a:rPr lang="zh-CN" altLang="en-US" sz="2400" b="1" dirty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工匠精神</a:t>
            </a:r>
            <a:r>
              <a:rPr lang="zh-CN" altLang="en-US" sz="24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是社会文明进步的重要尺度、是中国制造前行的精神源泉、是企业竞争发展的品牌资本、是员工个人成长的道德指引。“工匠精神”就是追求卓越的创造精神、精益求精的品质精神、用户至上的服务精神。</a:t>
            </a:r>
            <a:endParaRPr lang="zh-CN" altLang="en-US" sz="2400" b="1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6000">
        <p15:prstTrans prst="pageCurlSing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935605" y="-22225"/>
            <a:ext cx="6210300" cy="6539230"/>
            <a:chOff x="5212" y="-35"/>
            <a:chExt cx="8984" cy="9900"/>
          </a:xfrm>
        </p:grpSpPr>
        <p:pic>
          <p:nvPicPr>
            <p:cNvPr id="5" name="图片 4" descr="03f96b1c6bfa00fbf57befaf6cc9d428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212" y="-35"/>
              <a:ext cx="8984" cy="99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8023" y="559"/>
              <a:ext cx="1956" cy="87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endParaRPr lang="en-US" altLang="zh-CN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r>
                <a:rPr lang="zh-CN" altLang="en-US" sz="2800" dirty="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工匠精神 的基本内涵  </a:t>
              </a:r>
              <a:r>
                <a:rPr lang="zh-CN" altLang="en-US" sz="2800" dirty="0">
                  <a:sym typeface="+mn-ea"/>
                </a:rPr>
                <a:t>     </a:t>
              </a:r>
              <a:r>
                <a:rPr lang="zh-CN" altLang="en-US" sz="2400" dirty="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   </a:t>
              </a:r>
              <a:r>
                <a:rPr lang="zh-CN" altLang="en-US" sz="2400" dirty="0">
                  <a:sym typeface="+mn-ea"/>
                </a:rPr>
                <a:t>      </a:t>
              </a:r>
              <a:r>
                <a:rPr lang="zh-CN" altLang="en-US" sz="240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   </a:t>
              </a:r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</p:txBody>
        </p:sp>
      </p:grpSp>
      <p:pic>
        <p:nvPicPr>
          <p:cNvPr id="8" name="图片 7" descr="76cb2fa332ccab346e25e38b18354b63"/>
          <p:cNvPicPr>
            <a:picLocks noChangeAspect="1"/>
          </p:cNvPicPr>
          <p:nvPr/>
        </p:nvPicPr>
        <p:blipFill>
          <a:blip r:embed="rId2"/>
          <a:srcRect l="54511"/>
          <a:stretch>
            <a:fillRect/>
          </a:stretch>
        </p:blipFill>
        <p:spPr>
          <a:xfrm flipH="1" flipV="1">
            <a:off x="-5715" y="-22225"/>
            <a:ext cx="1476375" cy="2411095"/>
          </a:xfrm>
          <a:prstGeom prst="rect">
            <a:avLst/>
          </a:prstGeom>
        </p:spPr>
      </p:pic>
      <p:pic>
        <p:nvPicPr>
          <p:cNvPr id="9" name="图片 8" descr="76cb2fa332ccab346e25e38b18354b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585" y="4108450"/>
            <a:ext cx="3721735" cy="27641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淘宝店chenying0907 946"/>
          <p:cNvPicPr>
            <a:picLocks noChangeAspect="1"/>
          </p:cNvPicPr>
          <p:nvPr/>
        </p:nvPicPr>
        <p:blipFill>
          <a:blip r:embed="rId1">
            <a:grayscl/>
          </a:blip>
          <a:stretch>
            <a:fillRect/>
          </a:stretch>
        </p:blipFill>
        <p:spPr>
          <a:xfrm>
            <a:off x="0" y="4782658"/>
            <a:ext cx="550127" cy="1368496"/>
          </a:xfrm>
          <a:prstGeom prst="rect">
            <a:avLst/>
          </a:prstGeom>
        </p:spPr>
      </p:pic>
      <p:pic>
        <p:nvPicPr>
          <p:cNvPr id="6" name="淘宝店chenying0907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9684782" y="3392488"/>
            <a:ext cx="2801815" cy="3626711"/>
          </a:xfrm>
          <a:prstGeom prst="rect">
            <a:avLst/>
          </a:prstGeom>
        </p:spPr>
      </p:pic>
      <p:sp>
        <p:nvSpPr>
          <p:cNvPr id="17" name="自由: 形状 16"/>
          <p:cNvSpPr/>
          <p:nvPr/>
        </p:nvSpPr>
        <p:spPr>
          <a:xfrm>
            <a:off x="1242818" y="0"/>
            <a:ext cx="9842872" cy="6858000"/>
          </a:xfrm>
          <a:custGeom>
            <a:avLst/>
            <a:gdLst>
              <a:gd name="connsiteX0" fmla="*/ 1358039 w 9842872"/>
              <a:gd name="connsiteY0" fmla="*/ 0 h 6858000"/>
              <a:gd name="connsiteX1" fmla="*/ 8484833 w 9842872"/>
              <a:gd name="connsiteY1" fmla="*/ 0 h 6858000"/>
              <a:gd name="connsiteX2" fmla="*/ 8564372 w 9842872"/>
              <a:gd name="connsiteY2" fmla="*/ 83426 h 6858000"/>
              <a:gd name="connsiteX3" fmla="*/ 9842872 w 9842872"/>
              <a:gd name="connsiteY3" fmla="*/ 3392488 h 6858000"/>
              <a:gd name="connsiteX4" fmla="*/ 8564372 w 9842872"/>
              <a:gd name="connsiteY4" fmla="*/ 6701551 h 6858000"/>
              <a:gd name="connsiteX5" fmla="*/ 8415211 w 9842872"/>
              <a:gd name="connsiteY5" fmla="*/ 6858000 h 6858000"/>
              <a:gd name="connsiteX6" fmla="*/ 1427661 w 9842872"/>
              <a:gd name="connsiteY6" fmla="*/ 6858000 h 6858000"/>
              <a:gd name="connsiteX7" fmla="*/ 1278500 w 9842872"/>
              <a:gd name="connsiteY7" fmla="*/ 6701551 h 6858000"/>
              <a:gd name="connsiteX8" fmla="*/ 0 w 9842872"/>
              <a:gd name="connsiteY8" fmla="*/ 3392488 h 6858000"/>
              <a:gd name="connsiteX9" fmla="*/ 1278500 w 9842872"/>
              <a:gd name="connsiteY9" fmla="*/ 8342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42872" h="6858000">
                <a:moveTo>
                  <a:pt x="1358039" y="0"/>
                </a:moveTo>
                <a:lnTo>
                  <a:pt x="8484833" y="0"/>
                </a:lnTo>
                <a:lnTo>
                  <a:pt x="8564372" y="83426"/>
                </a:lnTo>
                <a:cubicBezTo>
                  <a:pt x="9358726" y="957410"/>
                  <a:pt x="9842872" y="2118410"/>
                  <a:pt x="9842872" y="3392488"/>
                </a:cubicBezTo>
                <a:cubicBezTo>
                  <a:pt x="9842872" y="4666567"/>
                  <a:pt x="9358726" y="5827567"/>
                  <a:pt x="8564372" y="6701551"/>
                </a:cubicBezTo>
                <a:lnTo>
                  <a:pt x="8415211" y="6858000"/>
                </a:lnTo>
                <a:lnTo>
                  <a:pt x="1427661" y="6858000"/>
                </a:lnTo>
                <a:lnTo>
                  <a:pt x="1278500" y="6701551"/>
                </a:lnTo>
                <a:cubicBezTo>
                  <a:pt x="484146" y="5827567"/>
                  <a:pt x="0" y="4666567"/>
                  <a:pt x="0" y="3392488"/>
                </a:cubicBezTo>
                <a:cubicBezTo>
                  <a:pt x="0" y="2118410"/>
                  <a:pt x="484146" y="957410"/>
                  <a:pt x="1278500" y="83426"/>
                </a:cubicBezTo>
                <a:close/>
              </a:path>
            </a:pathLst>
          </a:custGeom>
          <a:blipFill dpi="0" rotWithShape="1">
            <a:blip r:embed="rId3">
              <a:alphaModFix amt="87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Texturizer/>
                      </a14:imgEffect>
                      <a14:imgEffect>
                        <a14:brightnessContrast bright="18000"/>
                      </a14:imgEffect>
                      <a14:imgEffect>
                        <a14:colorTemperature colorTemp="5591"/>
                      </a14:imgEffect>
                      <a14:imgEffect>
                        <a14:saturation sat="28000"/>
                      </a14:imgEffect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  <a:effectLst>
            <a:outerShdw blurRad="3683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7" name="淘宝店chenying0907 6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 rot="1619601" flipH="1">
            <a:off x="-486805" y="-187856"/>
            <a:ext cx="6277368" cy="64374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93210" y="2148205"/>
            <a:ext cx="6729095" cy="30149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85725" marR="0" indent="0" algn="l" defTabSz="914400" rtl="0" eaLnBrk="1" fontAlgn="base" latinLnBrk="0" hangingPunct="1">
              <a:lnSpc>
                <a:spcPct val="8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孔子的“主敬”观：</a:t>
            </a:r>
            <a:endParaRPr lang="zh-CN" altLang="en-US" sz="2400" dirty="0">
              <a:latin typeface="隶书" panose="02010509060101010101" charset="-122"/>
              <a:ea typeface="隶书" panose="02010509060101010101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8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“执事敬”“事思敬”“修己以敬” 。</a:t>
            </a:r>
            <a:endParaRPr kumimoji="0" lang="zh-CN" altLang="en-US" sz="2400" b="0" i="0" u="none" strike="noStrike" kern="1200" cap="none" spc="0" normalizeH="0" baseline="0" noProof="1" dirty="0">
              <a:latin typeface="隶书" panose="02010509060101010101" charset="-122"/>
              <a:ea typeface="隶书" panose="02010509060101010101" charset="-122"/>
              <a:cs typeface="+mn-cs"/>
            </a:endParaRPr>
          </a:p>
          <a:p>
            <a:pPr marL="85725" marR="0" indent="0" algn="l" defTabSz="914400" rtl="0" eaLnBrk="1" fontAlgn="base" latinLnBrk="0" hangingPunct="1">
              <a:lnSpc>
                <a:spcPct val="8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“执事敬”，是指行事要严肃认真不怠慢；</a:t>
            </a:r>
            <a:endParaRPr kumimoji="0" lang="zh-CN" altLang="en-US" sz="2400" b="0" i="0" u="none" strike="noStrike" kern="1200" cap="none" spc="0" normalizeH="0" baseline="0" noProof="1" dirty="0">
              <a:latin typeface="隶书" panose="02010509060101010101" charset="-122"/>
              <a:ea typeface="隶书" panose="02010509060101010101" charset="-122"/>
              <a:cs typeface="+mn-cs"/>
            </a:endParaRPr>
          </a:p>
          <a:p>
            <a:pPr marL="85725" marR="0" indent="0" algn="l" defTabSz="914400" rtl="0" eaLnBrk="1" fontAlgn="base" latinLnBrk="0" hangingPunct="1">
              <a:lnSpc>
                <a:spcPct val="8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“事思敬”，是指临事要专心致志不懈怠；</a:t>
            </a:r>
            <a:endParaRPr kumimoji="0" lang="zh-CN" altLang="en-US" sz="2400" b="0" i="0" u="none" strike="noStrike" kern="1200" cap="none" spc="0" normalizeH="0" baseline="0" noProof="1" dirty="0">
              <a:latin typeface="隶书" panose="02010509060101010101" charset="-122"/>
              <a:ea typeface="隶书" panose="02010509060101010101" charset="-122"/>
              <a:cs typeface="+mn-cs"/>
            </a:endParaRPr>
          </a:p>
          <a:p>
            <a:pPr marL="85725" marR="0" indent="0" algn="l" defTabSz="914400" rtl="0" eaLnBrk="1" fontAlgn="base" latinLnBrk="0" hangingPunct="1">
              <a:lnSpc>
                <a:spcPct val="8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“修己以敬”，是指加强自身修养保持恭敬</a:t>
            </a:r>
            <a:endParaRPr lang="zh-CN" altLang="en-US" sz="2400" dirty="0">
              <a:latin typeface="隶书" panose="02010509060101010101" charset="-122"/>
              <a:ea typeface="隶书" panose="02010509060101010101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8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谦逊的态度。</a:t>
            </a:r>
            <a:endParaRPr lang="zh-CN" altLang="en-US" sz="2400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Arial" panose="020B0604020202020204" charset="-76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26275" y="1297305"/>
            <a:ext cx="16783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latin typeface="隶书" panose="02010509060101010101" charset="-122"/>
                <a:ea typeface="隶书" panose="02010509060101010101" charset="-122"/>
                <a:sym typeface="+mn-ea"/>
              </a:rPr>
              <a:t>敬  业</a:t>
            </a:r>
            <a:endParaRPr lang="zh-CN" altLang="en-US" sz="3600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Arial" panose="020B0604020202020204" charset="-76"/>
            </a:endParaRPr>
          </a:p>
        </p:txBody>
      </p:sp>
      <p:sp>
        <p:nvSpPr>
          <p:cNvPr id="2" name="TextBox 24"/>
          <p:cNvSpPr txBox="1"/>
          <p:nvPr/>
        </p:nvSpPr>
        <p:spPr>
          <a:xfrm>
            <a:off x="4632325" y="324485"/>
            <a:ext cx="6028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“工匠精神”的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基本内涵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  </a:t>
            </a:r>
            <a:r>
              <a:rPr lang="zh-CN" altLang="en-US" sz="3600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 </a:t>
            </a:r>
            <a:r>
              <a:rPr lang="zh-CN" altLang="en-US" sz="3600" dirty="0">
                <a:sym typeface="+mn-ea"/>
              </a:rPr>
              <a:t>      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Arial" panose="020B0604020202020204" charset="-76"/>
            </a:endParaRPr>
          </a:p>
        </p:txBody>
      </p:sp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9782810" y="952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030"/>
            <a:ext cx="12192000" cy="697293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09370" y="2412365"/>
            <a:ext cx="8378825" cy="2209165"/>
          </a:xfrm>
        </p:spPr>
        <p:txBody>
          <a:bodyPr>
            <a:normAutofit/>
          </a:bodyPr>
          <a:p>
            <a:pPr marL="85725" marR="0" indent="0" algn="l" defTabSz="914400" rtl="0" eaLnBrk="1" fontAlgn="base" latinLnBrk="0" hangingPunct="1">
              <a:lnSpc>
                <a:spcPct val="8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kumimoji="0" lang="zh-CN" altLang="en-US" sz="2400" b="0" i="0" u="none" strike="noStrike" kern="1200" cap="none" spc="0" normalizeH="0" baseline="0" noProof="1" dirty="0">
              <a:latin typeface="隶书" panose="02010509060101010101" charset="-122"/>
              <a:ea typeface="隶书" panose="02010509060101010101" charset="-122"/>
              <a:cs typeface="+mn-cs"/>
            </a:endParaRPr>
          </a:p>
          <a:p>
            <a:pPr marL="85725" marR="0" indent="0" algn="l" defTabSz="914400" rtl="0" eaLnBrk="1" fontAlgn="base" latinLnBrk="0" hangingPunct="1">
              <a:lnSpc>
                <a:spcPct val="8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         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天下大事，必作于细。——《老子·第六十三章》</a:t>
            </a:r>
            <a:endParaRPr lang="zh-CN" altLang="en-US" sz="2400" dirty="0">
              <a:latin typeface="隶书" panose="02010509060101010101" charset="-122"/>
              <a:ea typeface="隶书" panose="02010509060101010101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8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         如切如磋，如琢如磨。——《诗经·卫风·淇奥》</a:t>
            </a:r>
            <a:endParaRPr lang="zh-CN" altLang="en-US" sz="2400" dirty="0">
              <a:latin typeface="隶书" panose="02010509060101010101" charset="-122"/>
              <a:ea typeface="隶书" panose="02010509060101010101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8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         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能基业长青的企业，无不是精益求精才获得成功的。</a:t>
            </a:r>
            <a:endParaRPr kumimoji="0" lang="zh-CN" altLang="en-US" sz="2400" b="0" i="0" u="none" strike="noStrike" kern="1200" cap="none" spc="0" normalizeH="0" baseline="0" noProof="1" dirty="0">
              <a:latin typeface="隶书" panose="02010509060101010101" charset="-122"/>
              <a:ea typeface="隶书" panose="02010509060101010101" charset="-122"/>
              <a:cs typeface="+mn-cs"/>
            </a:endParaRPr>
          </a:p>
          <a:p>
            <a:pPr marL="0" indent="0" algn="l" fontAlgn="base">
              <a:lnSpc>
                <a:spcPct val="200000"/>
              </a:lnSpc>
              <a:buNone/>
            </a:pPr>
            <a:endParaRPr lang="zh-CN" altLang="en-US" sz="2000" b="1" strike="noStrike" noProof="1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4500" y="403225"/>
            <a:ext cx="57588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“工匠精神”的基本内涵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+mn-ea"/>
            </a:endParaRPr>
          </a:p>
        </p:txBody>
      </p:sp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5598160" y="17208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4"/>
          <p:cNvSpPr txBox="1"/>
          <p:nvPr/>
        </p:nvSpPr>
        <p:spPr>
          <a:xfrm>
            <a:off x="4866640" y="1560195"/>
            <a:ext cx="26130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latin typeface="隶书" panose="02010509060101010101" charset="-122"/>
                <a:ea typeface="隶书" panose="02010509060101010101" charset="-122"/>
                <a:sym typeface="+mn-ea"/>
              </a:rPr>
              <a:t>精益求精</a:t>
            </a:r>
            <a:endParaRPr lang="zh-CN" altLang="en-US" sz="3600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2859" r="80712"/>
          <a:stretch>
            <a:fillRect/>
          </a:stretch>
        </p:blipFill>
        <p:spPr>
          <a:xfrm>
            <a:off x="0" y="3604864"/>
            <a:ext cx="2351584" cy="32531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7" r="439"/>
          <a:stretch>
            <a:fillRect/>
          </a:stretch>
        </p:blipFill>
        <p:spPr>
          <a:xfrm>
            <a:off x="8543595" y="-42893"/>
            <a:ext cx="3648405" cy="6900893"/>
          </a:xfrm>
          <a:prstGeom prst="rect">
            <a:avLst/>
          </a:prstGeom>
        </p:spPr>
      </p:pic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5345430" y="18224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文本占位符 11266"/>
          <p:cNvSpPr/>
          <p:nvPr/>
        </p:nvSpPr>
        <p:spPr>
          <a:xfrm>
            <a:off x="1437005" y="2313940"/>
            <a:ext cx="8708390" cy="303339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71780" indent="-271145" algn="just" defTabSz="51435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2" panose="05020102010507070707" pitchFamily="2" charset="2"/>
              <a:buChar char=""/>
              <a:defRPr lang="zh-CN" altLang="en-US" sz="18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just" defTabSz="51435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1" charset="-122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32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004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576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41478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16719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91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63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 </a:t>
            </a:r>
            <a:r>
              <a:rPr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古训：</a:t>
            </a:r>
            <a:r>
              <a:rPr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“艺痴者技必良”</a:t>
            </a:r>
            <a:endParaRPr kumimoji="0" lang="zh-CN" altLang="en-US" sz="2400" b="0" i="0" u="none" strike="noStrike" kern="1200" cap="none" spc="0" normalizeH="0" baseline="0" noProof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cs typeface="+mn-cs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《孟子》：围棋高手弈秋</a:t>
            </a:r>
            <a:endParaRPr kumimoji="0" lang="zh-CN" altLang="en-US" sz="2400" b="0" i="0" u="none" strike="noStrike" kern="1200" cap="none" spc="0" normalizeH="0" baseline="0" noProof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cs typeface="+mn-cs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《荀子》： “锲而舍之，朽木不折。锲而不舍，金石可镂。”</a:t>
            </a:r>
            <a:endParaRPr kumimoji="0" lang="zh-CN" altLang="en-US" sz="2400" b="0" i="0" u="none" strike="noStrike" kern="1200" cap="none" spc="0" normalizeH="0" baseline="0" noProof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cs typeface="+mn-cs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       </a:t>
            </a:r>
            <a:endParaRPr lang="zh-CN" altLang="en-US" sz="2400" strike="noStrike" kern="1200" baseline="0" noProof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cs typeface="+mn-cs"/>
              <a:sym typeface="Arial" panose="020B0604020202020204" charset="-76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4500" y="403225"/>
            <a:ext cx="5699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“工匠精神”的基本内涵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58080" y="1313180"/>
            <a:ext cx="25882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dirty="0">
                <a:latin typeface="隶书" panose="02010509060101010101" charset="-122"/>
                <a:ea typeface="隶书" panose="02010509060101010101" charset="-122"/>
                <a:sym typeface="+mn-ea"/>
              </a:rPr>
              <a:t>专  注</a:t>
            </a:r>
            <a:endParaRPr lang="zh-CN" altLang="en-US" sz="3600" dirty="0">
              <a:latin typeface="隶书" panose="02010509060101010101" charset="-122"/>
              <a:ea typeface="隶书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6000">
        <p15:prstTrans prst="pageCurlSing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1" t="51400"/>
          <a:stretch>
            <a:fillRect/>
          </a:stretch>
        </p:blipFill>
        <p:spPr>
          <a:xfrm>
            <a:off x="7920203" y="3525011"/>
            <a:ext cx="4271797" cy="3332989"/>
          </a:xfrm>
          <a:prstGeom prst="rect">
            <a:avLst/>
          </a:prstGeom>
        </p:spPr>
      </p:pic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5654040" y="24574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5" name="文本占位符 10241"/>
          <p:cNvSpPr/>
          <p:nvPr/>
        </p:nvSpPr>
        <p:spPr>
          <a:xfrm>
            <a:off x="4640580" y="1553845"/>
            <a:ext cx="2568575" cy="8210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 fontAlgn="auto">
              <a:buNone/>
            </a:pPr>
            <a:r>
              <a:rPr lang="zh-CN" altLang="en-US" sz="3200" dirty="0">
                <a:latin typeface="隶书" panose="02010509060101010101" charset="-122"/>
                <a:ea typeface="隶书" panose="02010509060101010101" charset="-122"/>
                <a:sym typeface="+mn-ea"/>
              </a:rPr>
              <a:t>创  新</a:t>
            </a:r>
            <a:endParaRPr lang="zh-CN" altLang="en-US" sz="3200" b="1" strike="noStrike" noProof="1" dirty="0">
              <a:solidFill>
                <a:srgbClr val="C00000"/>
              </a:solidFill>
              <a:latin typeface="隶书" panose="02010509060101010101" charset="-122"/>
              <a:ea typeface="隶书" panose="020105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76998" y="2628265"/>
            <a:ext cx="7888605" cy="2489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85725" marR="0" indent="0" algn="l" defTabSz="914400" rtl="0" eaLnBrk="1" fontAlgn="base" latinLnBrk="0" hangingPunct="1">
              <a:lnSpc>
                <a:spcPct val="8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smtClean="0">
                <a:latin typeface="隶书" panose="02010509060101010101" charset="-122"/>
                <a:ea typeface="隶书" panose="02010509060101010101" charset="-122"/>
                <a:sym typeface="+mn-ea"/>
              </a:rPr>
              <a:t>日新之谓盛德。</a:t>
            </a:r>
            <a:r>
              <a:rPr lang="en-US" altLang="zh-CN" sz="2400" smtClean="0">
                <a:latin typeface="隶书" panose="02010509060101010101" charset="-122"/>
                <a:ea typeface="隶书" panose="02010509060101010101" charset="-122"/>
                <a:sym typeface="+mn-ea"/>
              </a:rPr>
              <a:t>——</a:t>
            </a:r>
            <a:r>
              <a:rPr lang="zh-CN" altLang="en-US" sz="2400" smtClean="0">
                <a:latin typeface="隶书" panose="02010509060101010101" charset="-122"/>
                <a:ea typeface="隶书" panose="02010509060101010101" charset="-122"/>
                <a:sym typeface="+mn-ea"/>
              </a:rPr>
              <a:t>《周易》</a:t>
            </a:r>
            <a:endParaRPr lang="zh-CN" altLang="en-US" sz="2400" smtClean="0">
              <a:latin typeface="隶书" panose="02010509060101010101" charset="-122"/>
              <a:ea typeface="隶书" panose="02010509060101010101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8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lang="zh-CN" altLang="en-US" sz="2400" smtClean="0">
              <a:latin typeface="隶书" panose="02010509060101010101" charset="-122"/>
              <a:ea typeface="隶书" panose="02010509060101010101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8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smtClean="0">
                <a:latin typeface="隶书" panose="02010509060101010101" charset="-122"/>
                <a:ea typeface="隶书" panose="02010509060101010101" charset="-122"/>
                <a:sym typeface="+mn-ea"/>
              </a:rPr>
              <a:t>“工匠精神”还包括着追求突破、追求革新的创新内蕴。</a:t>
            </a:r>
            <a:endParaRPr lang="zh-CN" altLang="en-US" sz="2400" smtClean="0">
              <a:latin typeface="隶书" panose="02010509060101010101" charset="-122"/>
              <a:ea typeface="隶书" panose="02010509060101010101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8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lang="zh-CN" altLang="en-US" sz="2400" smtClean="0">
              <a:latin typeface="隶书" panose="02010509060101010101" charset="-122"/>
              <a:ea typeface="隶书" panose="02010509060101010101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8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smtClean="0">
                <a:latin typeface="隶书" panose="02010509060101010101" charset="-122"/>
                <a:ea typeface="隶书" panose="02010509060101010101" charset="-122"/>
                <a:sym typeface="+mn-ea"/>
              </a:rPr>
              <a:t>  如当代毕昇“汉字激光照排系统之父”王选。</a:t>
            </a:r>
            <a:endParaRPr lang="zh-CN" altLang="en-US" sz="2400" noProof="1" smtClean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cs typeface="+mn-cs"/>
              <a:sym typeface="Arial" panose="020B0604020202020204" charset="-76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4500" y="403225"/>
            <a:ext cx="5511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“工匠精神”的基本内涵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6000">
        <p15:prstTrans prst="pageCurlSing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935605" y="-22225"/>
            <a:ext cx="6210300" cy="6539230"/>
            <a:chOff x="5212" y="-35"/>
            <a:chExt cx="8984" cy="9900"/>
          </a:xfrm>
        </p:grpSpPr>
        <p:pic>
          <p:nvPicPr>
            <p:cNvPr id="5" name="图片 4" descr="03f96b1c6bfa00fbf57befaf6cc9d428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212" y="-35"/>
              <a:ext cx="8984" cy="99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7411" y="458"/>
              <a:ext cx="2579" cy="858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endParaRPr lang="en-US" altLang="zh-CN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r>
                <a:rPr lang="zh-CN" altLang="en-US" sz="2800" dirty="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工匠精神 </a:t>
              </a:r>
              <a:r>
                <a:rPr lang="zh-CN" altLang="en-US" sz="2800" dirty="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的现实意义 </a:t>
              </a:r>
              <a:endParaRPr lang="zh-CN" altLang="en-US" sz="2800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endParaRPr>
            </a:p>
            <a:p>
              <a:r>
                <a:rPr lang="zh-CN" altLang="en-US" sz="2800" dirty="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         </a:t>
              </a:r>
              <a:r>
                <a:rPr lang="zh-CN" altLang="en-US" sz="2800" dirty="0">
                  <a:sym typeface="+mn-ea"/>
                </a:rPr>
                <a:t>     </a:t>
              </a:r>
              <a:r>
                <a:rPr lang="zh-CN" altLang="en-US" sz="2800" dirty="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   </a:t>
              </a:r>
              <a:r>
                <a:rPr lang="zh-CN" altLang="en-US" sz="2800" dirty="0">
                  <a:sym typeface="+mn-ea"/>
                </a:rPr>
                <a:t>      </a:t>
              </a:r>
              <a:r>
                <a:rPr lang="zh-CN" altLang="en-US" sz="280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  </a:t>
              </a:r>
              <a:r>
                <a:rPr lang="zh-CN" altLang="en-US" sz="240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 </a:t>
              </a:r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</p:txBody>
        </p:sp>
      </p:grpSp>
      <p:pic>
        <p:nvPicPr>
          <p:cNvPr id="8" name="图片 7" descr="76cb2fa332ccab346e25e38b18354b63"/>
          <p:cNvPicPr>
            <a:picLocks noChangeAspect="1"/>
          </p:cNvPicPr>
          <p:nvPr/>
        </p:nvPicPr>
        <p:blipFill>
          <a:blip r:embed="rId2"/>
          <a:srcRect l="54511"/>
          <a:stretch>
            <a:fillRect/>
          </a:stretch>
        </p:blipFill>
        <p:spPr>
          <a:xfrm flipH="1" flipV="1">
            <a:off x="-5715" y="-22225"/>
            <a:ext cx="1476375" cy="2411095"/>
          </a:xfrm>
          <a:prstGeom prst="rect">
            <a:avLst/>
          </a:prstGeom>
        </p:spPr>
      </p:pic>
      <p:pic>
        <p:nvPicPr>
          <p:cNvPr id="9" name="图片 8" descr="76cb2fa332ccab346e25e38b18354b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585" y="4108450"/>
            <a:ext cx="3721735" cy="27641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935605" y="-22225"/>
            <a:ext cx="6210300" cy="6539230"/>
            <a:chOff x="5212" y="-35"/>
            <a:chExt cx="8984" cy="9900"/>
          </a:xfrm>
        </p:grpSpPr>
        <p:pic>
          <p:nvPicPr>
            <p:cNvPr id="5" name="图片 4" descr="03f96b1c6bfa00fbf57befaf6cc9d428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212" y="-35"/>
              <a:ext cx="8984" cy="99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8009" y="559"/>
              <a:ext cx="2490" cy="87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endParaRPr lang="en-US" altLang="zh-CN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r>
                <a:rPr lang="zh-CN" altLang="en-US" sz="280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开物成务 溯匠源</a:t>
              </a:r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</p:txBody>
        </p:sp>
      </p:grpSp>
      <p:pic>
        <p:nvPicPr>
          <p:cNvPr id="8" name="图片 7" descr="76cb2fa332ccab346e25e38b18354b63"/>
          <p:cNvPicPr>
            <a:picLocks noChangeAspect="1"/>
          </p:cNvPicPr>
          <p:nvPr/>
        </p:nvPicPr>
        <p:blipFill>
          <a:blip r:embed="rId2"/>
          <a:srcRect l="54511"/>
          <a:stretch>
            <a:fillRect/>
          </a:stretch>
        </p:blipFill>
        <p:spPr>
          <a:xfrm flipH="1" flipV="1">
            <a:off x="-5715" y="-22225"/>
            <a:ext cx="1476375" cy="2411095"/>
          </a:xfrm>
          <a:prstGeom prst="rect">
            <a:avLst/>
          </a:prstGeom>
        </p:spPr>
      </p:pic>
      <p:pic>
        <p:nvPicPr>
          <p:cNvPr id="9" name="图片 8" descr="76cb2fa332ccab346e25e38b18354b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585" y="4108450"/>
            <a:ext cx="3721735" cy="27641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3" t="4407"/>
          <a:stretch>
            <a:fillRect/>
          </a:stretch>
        </p:blipFill>
        <p:spPr>
          <a:xfrm>
            <a:off x="8392160" y="2792095"/>
            <a:ext cx="3799840" cy="4065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63232" r="40992" b="5745"/>
          <a:stretch>
            <a:fillRect/>
          </a:stretch>
        </p:blipFill>
        <p:spPr>
          <a:xfrm>
            <a:off x="-21590" y="5501640"/>
            <a:ext cx="5839460" cy="13855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1045" y="1021080"/>
            <a:ext cx="8632190" cy="4815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60000"/>
              </a:lnSpc>
            </a:pPr>
            <a:r>
              <a:rPr lang="en-US" altLang="zh-CN" sz="24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宋体" panose="02010600030101010101" pitchFamily="2" charset="-122"/>
              </a:rPr>
              <a:t>         </a:t>
            </a:r>
            <a:r>
              <a:rPr lang="zh-CN" altLang="en-US" sz="24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宋体" panose="02010600030101010101" pitchFamily="2" charset="-122"/>
              </a:rPr>
              <a:t>工匠文化和工匠精神不仅是我国历朝历代走向繁荣的重要支撑，也是一份厚重的历史沉淀和宝贵精神财富。工匠的本质是精业和敬业，这种精神融于工匠们的血液之中，技艺为骨，匠心为魂，共同铸就了我国丰富的物质文化，也极大推动了我国科学技术的不断创新发展。“工匠精神”，在当今社会有利于在全社会树立一种健康的职业观念，同时也将加速我国制造强国、创造强国的建设。</a:t>
            </a:r>
            <a:endParaRPr lang="zh-CN" altLang="en-US" sz="24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宋体" panose="02010600030101010101" pitchFamily="2" charset="-122"/>
            </a:endParaRPr>
          </a:p>
          <a:p>
            <a:pPr algn="l">
              <a:lnSpc>
                <a:spcPct val="160000"/>
              </a:lnSpc>
            </a:pPr>
            <a:endParaRPr lang="zh-CN" altLang="en-US" sz="24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charset="-76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6000">
        <p15:prstTrans prst="pageCurlSing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淘宝店chenying0907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2615590" flipV="1">
            <a:off x="9359549" y="2368695"/>
            <a:ext cx="3435417" cy="4446855"/>
          </a:xfrm>
          <a:prstGeom prst="rect">
            <a:avLst/>
          </a:prstGeom>
        </p:spPr>
      </p:pic>
      <p:sp>
        <p:nvSpPr>
          <p:cNvPr id="4" name="TextBox 24"/>
          <p:cNvSpPr txBox="1"/>
          <p:nvPr/>
        </p:nvSpPr>
        <p:spPr>
          <a:xfrm>
            <a:off x="795020" y="403225"/>
            <a:ext cx="5088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工匠精神的现实意义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charset="-122"/>
              <a:ea typeface="华文行楷" panose="02010800040101010101" charset="-122"/>
              <a:sym typeface="Arial" panose="020B0604020202020204" charset="-76"/>
            </a:endParaRPr>
          </a:p>
        </p:txBody>
      </p:sp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5005705" y="8826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1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485" y="1920240"/>
            <a:ext cx="7087235" cy="4146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10"/>
          <p:cNvSpPr/>
          <p:nvPr/>
        </p:nvSpPr>
        <p:spPr>
          <a:xfrm>
            <a:off x="1266825" y="1805940"/>
            <a:ext cx="7416800" cy="4364355"/>
          </a:xfrm>
          <a:prstGeom prst="rect">
            <a:avLst/>
          </a:prstGeom>
          <a:noFill/>
          <a:ln w="31750">
            <a:solidFill>
              <a:srgbClr val="65D4B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3490"/>
            <a:ext cx="10515600" cy="4351338"/>
          </a:xfrm>
        </p:spPr>
        <p:txBody>
          <a:bodyPr>
            <a:normAutofit lnSpcReduction="10000"/>
          </a:bodyPr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本土化、本色化的“工匠精神”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在距今2000多年的百家争鸣的时代，我们曾诞生鲁班和墨子两个世界级巨匠。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鲁班的精湛技艺与审美情趣。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墨子讲求实用的实践精神与充满光热的人道主义关怀。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正是本土化、本色化的中国“工匠精神”的根脉源流！！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请大家欣赏《鲁班的故事》——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2855"/>
            <a:ext cx="10515600" cy="4351338"/>
          </a:xfrm>
        </p:spPr>
        <p:txBody>
          <a:bodyPr/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人文创新 慧行天下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我国当代中医药行业出现了一个伟大的人物——屠呦呦，她以一颗匠心将中华医药带给全世界，是存古开新，励学利民，以中华文化慧行天下的典范。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请欣赏BBC纪录片《屠呦呦》——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A_图片 20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"/>
                    </a14:imgEffect>
                  </a14:imgLayer>
                </a14:imgProps>
              </a:ext>
            </a:extLst>
          </a:blip>
          <a:srcRect l="62328"/>
          <a:stretch>
            <a:fillRect/>
          </a:stretch>
        </p:blipFill>
        <p:spPr>
          <a:xfrm>
            <a:off x="5237567" y="1524000"/>
            <a:ext cx="459305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A_图片 14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screen"/>
          <a:srcRect r="78994"/>
          <a:stretch>
            <a:fillRect/>
          </a:stretch>
        </p:blipFill>
        <p:spPr>
          <a:xfrm>
            <a:off x="5237315" y="4111296"/>
            <a:ext cx="512582" cy="2088000"/>
          </a:xfrm>
          <a:prstGeom prst="rect">
            <a:avLst/>
          </a:prstGeom>
        </p:spPr>
      </p:pic>
      <p:pic>
        <p:nvPicPr>
          <p:cNvPr id="2" name="图片 1" descr="图片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5725" y="19050"/>
            <a:ext cx="12364085" cy="6970395"/>
          </a:xfrm>
          <a:prstGeom prst="rect">
            <a:avLst/>
          </a:prstGeom>
        </p:spPr>
      </p:pic>
      <p:sp>
        <p:nvSpPr>
          <p:cNvPr id="9" name="PA_淘宝网chenying0907出品 2"/>
          <p:cNvSpPr txBox="1"/>
          <p:nvPr>
            <p:custDataLst>
              <p:tags r:id="rId7"/>
            </p:custDataLst>
          </p:nvPr>
        </p:nvSpPr>
        <p:spPr>
          <a:xfrm>
            <a:off x="645160" y="1666240"/>
            <a:ext cx="7084695" cy="169164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>
              <a:lnSpc>
                <a:spcPct val="170000"/>
              </a:lnSpc>
            </a:pPr>
            <a:r>
              <a:rPr lang="en-US" altLang="zh-CN" sz="2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 </a:t>
            </a:r>
            <a:r>
              <a:rPr lang="zh-CN" altLang="en-US" sz="2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“开物成务”溯匠源</a:t>
            </a:r>
            <a:endParaRPr lang="zh-CN" altLang="en-US" sz="2000">
              <a:latin typeface="隶书" panose="02010509060101010101" charset="-122"/>
              <a:ea typeface="隶书" panose="02010509060101010101" charset="-122"/>
              <a:cs typeface="隶书" panose="02010509060101010101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“物勒工名”话匠人</a:t>
            </a:r>
            <a:endParaRPr lang="zh-CN" altLang="en-US" sz="2000">
              <a:latin typeface="隶书" panose="02010509060101010101" charset="-122"/>
              <a:ea typeface="隶书" panose="02010509060101010101" charset="-122"/>
              <a:cs typeface="隶书" panose="02010509060101010101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“</a:t>
            </a:r>
            <a:r>
              <a:rPr lang="zh-CN" altLang="en-US" sz="2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匠人精神</a:t>
            </a:r>
            <a:r>
              <a:rPr lang="en-US" altLang="zh-CN" sz="2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”</a:t>
            </a:r>
            <a:r>
              <a:rPr lang="zh-CN" altLang="en-US" sz="2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的基本内涵、现代阐释、现实意义</a:t>
            </a:r>
            <a:endParaRPr lang="zh-CN" altLang="en-US" sz="2000">
              <a:uFillTx/>
              <a:latin typeface="隶书" panose="02010509060101010101" charset="-122"/>
              <a:ea typeface="隶书" panose="02010509060101010101" charset="-122"/>
              <a:sym typeface="Arial" panose="020B0604020202020204" charset="-76"/>
            </a:endParaRPr>
          </a:p>
        </p:txBody>
      </p:sp>
      <p:pic>
        <p:nvPicPr>
          <p:cNvPr id="3" name="Picture 272" descr="28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1365250" y="27622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805815" y="520065"/>
            <a:ext cx="1188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小结</a:t>
            </a:r>
            <a:endParaRPr lang="zh-CN" altLang="en-US" sz="2400" dirty="0"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6085" y="4110990"/>
            <a:ext cx="8875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祝愿大家学习</a:t>
            </a:r>
            <a:r>
              <a:rPr lang="zh-CN" altLang="en-US" sz="24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“工匠精神”</a:t>
            </a:r>
            <a:r>
              <a:rPr lang="zh-CN" altLang="en-US" sz="24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，在执着专注中找到生命的价值！</a:t>
            </a:r>
            <a:endParaRPr lang="zh-CN" altLang="en-US" sz="24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淘宝店chenying0907 66"/>
          <p:cNvPicPr>
            <a:picLocks noChangeAspect="1"/>
          </p:cNvPicPr>
          <p:nvPr/>
        </p:nvPicPr>
        <p:blipFill>
          <a:blip r:embed="rId1">
            <a:grayscl/>
          </a:blip>
          <a:srcRect l="12765" b="22482"/>
          <a:stretch>
            <a:fillRect/>
          </a:stretch>
        </p:blipFill>
        <p:spPr>
          <a:xfrm rot="420837" flipH="1">
            <a:off x="6845658" y="694644"/>
            <a:ext cx="5681227" cy="6534677"/>
          </a:xfrm>
          <a:custGeom>
            <a:avLst/>
            <a:gdLst>
              <a:gd name="connsiteX0" fmla="*/ 5681227 w 5681227"/>
              <a:gd name="connsiteY0" fmla="*/ 0 h 6534677"/>
              <a:gd name="connsiteX1" fmla="*/ 717977 w 5681227"/>
              <a:gd name="connsiteY1" fmla="*/ 0 h 6534677"/>
              <a:gd name="connsiteX2" fmla="*/ 0 w 5681227"/>
              <a:gd name="connsiteY2" fmla="*/ 5835706 h 6534677"/>
              <a:gd name="connsiteX3" fmla="*/ 5681226 w 5681227"/>
              <a:gd name="connsiteY3" fmla="*/ 6534677 h 653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1227" h="6534677">
                <a:moveTo>
                  <a:pt x="5681227" y="0"/>
                </a:moveTo>
                <a:lnTo>
                  <a:pt x="717977" y="0"/>
                </a:lnTo>
                <a:lnTo>
                  <a:pt x="0" y="5835706"/>
                </a:lnTo>
                <a:lnTo>
                  <a:pt x="5681226" y="6534677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5963" name="淘宝店chenying0907 59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652171" flipV="1">
            <a:off x="9064337" y="2863970"/>
            <a:ext cx="3160188" cy="4090596"/>
          </a:xfrm>
          <a:prstGeom prst="rect">
            <a:avLst/>
          </a:prstGeom>
        </p:spPr>
      </p:pic>
      <p:pic>
        <p:nvPicPr>
          <p:cNvPr id="5964" name="淘宝店chenying0907 59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9923"/>
            <a:ext cx="208048" cy="869944"/>
          </a:xfrm>
          <a:prstGeom prst="rect">
            <a:avLst/>
          </a:prstGeom>
        </p:spPr>
      </p:pic>
      <p:pic>
        <p:nvPicPr>
          <p:cNvPr id="5965" name="淘宝店chenying0907 59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319" y="-45407"/>
            <a:ext cx="3561721" cy="3652536"/>
          </a:xfrm>
          <a:prstGeom prst="rect">
            <a:avLst/>
          </a:prstGeom>
        </p:spPr>
      </p:pic>
      <p:sp>
        <p:nvSpPr>
          <p:cNvPr id="5968" name="椭圆 5967"/>
          <p:cNvSpPr/>
          <p:nvPr/>
        </p:nvSpPr>
        <p:spPr>
          <a:xfrm>
            <a:off x="7939144" y="2345167"/>
            <a:ext cx="311971" cy="2689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9" name="椭圆 5968"/>
          <p:cNvSpPr/>
          <p:nvPr/>
        </p:nvSpPr>
        <p:spPr>
          <a:xfrm>
            <a:off x="9348351" y="2360671"/>
            <a:ext cx="225374" cy="178133"/>
          </a:xfrm>
          <a:custGeom>
            <a:avLst/>
            <a:gdLst>
              <a:gd name="connsiteX0" fmla="*/ 0 w 225329"/>
              <a:gd name="connsiteY0" fmla="*/ 67551 h 135102"/>
              <a:gd name="connsiteX1" fmla="*/ 112665 w 225329"/>
              <a:gd name="connsiteY1" fmla="*/ 0 h 135102"/>
              <a:gd name="connsiteX2" fmla="*/ 225330 w 225329"/>
              <a:gd name="connsiteY2" fmla="*/ 67551 h 135102"/>
              <a:gd name="connsiteX3" fmla="*/ 112665 w 225329"/>
              <a:gd name="connsiteY3" fmla="*/ 135102 h 135102"/>
              <a:gd name="connsiteX4" fmla="*/ 0 w 225329"/>
              <a:gd name="connsiteY4" fmla="*/ 67551 h 135102"/>
              <a:gd name="connsiteX0-1" fmla="*/ 44 w 225374"/>
              <a:gd name="connsiteY0-2" fmla="*/ 110582 h 178133"/>
              <a:gd name="connsiteX1-3" fmla="*/ 123466 w 225374"/>
              <a:gd name="connsiteY1-4" fmla="*/ 0 h 178133"/>
              <a:gd name="connsiteX2-5" fmla="*/ 225374 w 225374"/>
              <a:gd name="connsiteY2-6" fmla="*/ 110582 h 178133"/>
              <a:gd name="connsiteX3-7" fmla="*/ 112709 w 225374"/>
              <a:gd name="connsiteY3-8" fmla="*/ 178133 h 178133"/>
              <a:gd name="connsiteX4-9" fmla="*/ 44 w 225374"/>
              <a:gd name="connsiteY4-10" fmla="*/ 110582 h 178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5374" h="178133">
                <a:moveTo>
                  <a:pt x="44" y="110582"/>
                </a:moveTo>
                <a:cubicBezTo>
                  <a:pt x="1837" y="80893"/>
                  <a:pt x="61243" y="0"/>
                  <a:pt x="123466" y="0"/>
                </a:cubicBezTo>
                <a:cubicBezTo>
                  <a:pt x="185689" y="0"/>
                  <a:pt x="225374" y="73275"/>
                  <a:pt x="225374" y="110582"/>
                </a:cubicBezTo>
                <a:cubicBezTo>
                  <a:pt x="225374" y="147889"/>
                  <a:pt x="174932" y="178133"/>
                  <a:pt x="112709" y="178133"/>
                </a:cubicBezTo>
                <a:cubicBezTo>
                  <a:pt x="50486" y="178133"/>
                  <a:pt x="-1749" y="140271"/>
                  <a:pt x="44" y="1105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0" name="椭圆 5969"/>
          <p:cNvSpPr/>
          <p:nvPr/>
        </p:nvSpPr>
        <p:spPr>
          <a:xfrm>
            <a:off x="7551867" y="3318141"/>
            <a:ext cx="64547" cy="1591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1" name="椭圆 5970"/>
          <p:cNvSpPr/>
          <p:nvPr/>
        </p:nvSpPr>
        <p:spPr>
          <a:xfrm>
            <a:off x="9660367" y="4963030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2" name="椭圆 5971"/>
          <p:cNvSpPr/>
          <p:nvPr/>
        </p:nvSpPr>
        <p:spPr>
          <a:xfrm>
            <a:off x="5475642" y="4832781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3" name="椭圆 5972"/>
          <p:cNvSpPr/>
          <p:nvPr/>
        </p:nvSpPr>
        <p:spPr>
          <a:xfrm>
            <a:off x="5787614" y="2283219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4" name="椭圆 5973"/>
          <p:cNvSpPr/>
          <p:nvPr/>
        </p:nvSpPr>
        <p:spPr>
          <a:xfrm>
            <a:off x="8498541" y="1521576"/>
            <a:ext cx="112269" cy="1936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5" name="椭圆 5974"/>
          <p:cNvSpPr/>
          <p:nvPr/>
        </p:nvSpPr>
        <p:spPr>
          <a:xfrm>
            <a:off x="8810513" y="3746259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6" name="椭圆 5975"/>
          <p:cNvSpPr/>
          <p:nvPr/>
        </p:nvSpPr>
        <p:spPr>
          <a:xfrm>
            <a:off x="11360075" y="4843537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7" name="椭圆 5976"/>
          <p:cNvSpPr/>
          <p:nvPr/>
        </p:nvSpPr>
        <p:spPr>
          <a:xfrm>
            <a:off x="9821732" y="6026879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8" name="椭圆 5977"/>
          <p:cNvSpPr/>
          <p:nvPr/>
        </p:nvSpPr>
        <p:spPr>
          <a:xfrm>
            <a:off x="10143465" y="3476354"/>
            <a:ext cx="151606" cy="144329"/>
          </a:xfrm>
          <a:custGeom>
            <a:avLst/>
            <a:gdLst>
              <a:gd name="connsiteX0" fmla="*/ 0 w 161365"/>
              <a:gd name="connsiteY0" fmla="*/ 60242 h 120484"/>
              <a:gd name="connsiteX1" fmla="*/ 80683 w 161365"/>
              <a:gd name="connsiteY1" fmla="*/ 0 h 120484"/>
              <a:gd name="connsiteX2" fmla="*/ 161366 w 161365"/>
              <a:gd name="connsiteY2" fmla="*/ 60242 h 120484"/>
              <a:gd name="connsiteX3" fmla="*/ 80683 w 161365"/>
              <a:gd name="connsiteY3" fmla="*/ 120484 h 120484"/>
              <a:gd name="connsiteX4" fmla="*/ 0 w 161365"/>
              <a:gd name="connsiteY4" fmla="*/ 60242 h 120484"/>
              <a:gd name="connsiteX0-1" fmla="*/ 1148 w 165968"/>
              <a:gd name="connsiteY0-2" fmla="*/ 60242 h 141999"/>
              <a:gd name="connsiteX1-3" fmla="*/ 81831 w 165968"/>
              <a:gd name="connsiteY1-4" fmla="*/ 0 h 141999"/>
              <a:gd name="connsiteX2-5" fmla="*/ 162514 w 165968"/>
              <a:gd name="connsiteY2-6" fmla="*/ 60242 h 141999"/>
              <a:gd name="connsiteX3-7" fmla="*/ 135619 w 165968"/>
              <a:gd name="connsiteY3-8" fmla="*/ 141999 h 141999"/>
              <a:gd name="connsiteX4-9" fmla="*/ 1148 w 165968"/>
              <a:gd name="connsiteY4-10" fmla="*/ 60242 h 141999"/>
              <a:gd name="connsiteX0-11" fmla="*/ 997 w 151606"/>
              <a:gd name="connsiteY0-12" fmla="*/ 104235 h 144329"/>
              <a:gd name="connsiteX1-13" fmla="*/ 70923 w 151606"/>
              <a:gd name="connsiteY1-14" fmla="*/ 963 h 144329"/>
              <a:gd name="connsiteX2-15" fmla="*/ 151606 w 151606"/>
              <a:gd name="connsiteY2-16" fmla="*/ 61205 h 144329"/>
              <a:gd name="connsiteX3-17" fmla="*/ 124711 w 151606"/>
              <a:gd name="connsiteY3-18" fmla="*/ 142962 h 144329"/>
              <a:gd name="connsiteX4-19" fmla="*/ 997 w 151606"/>
              <a:gd name="connsiteY4-20" fmla="*/ 104235 h 1443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1606" h="144329">
                <a:moveTo>
                  <a:pt x="997" y="104235"/>
                </a:moveTo>
                <a:cubicBezTo>
                  <a:pt x="-7968" y="80569"/>
                  <a:pt x="45822" y="8135"/>
                  <a:pt x="70923" y="963"/>
                </a:cubicBezTo>
                <a:cubicBezTo>
                  <a:pt x="96024" y="-6209"/>
                  <a:pt x="151606" y="27934"/>
                  <a:pt x="151606" y="61205"/>
                </a:cubicBezTo>
                <a:cubicBezTo>
                  <a:pt x="151606" y="94476"/>
                  <a:pt x="149812" y="135790"/>
                  <a:pt x="124711" y="142962"/>
                </a:cubicBezTo>
                <a:cubicBezTo>
                  <a:pt x="99610" y="150134"/>
                  <a:pt x="9962" y="127901"/>
                  <a:pt x="997" y="1042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9" name="椭圆 5978"/>
          <p:cNvSpPr/>
          <p:nvPr/>
        </p:nvSpPr>
        <p:spPr>
          <a:xfrm>
            <a:off x="5066852" y="1928215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0" name="椭圆 5979"/>
          <p:cNvSpPr/>
          <p:nvPr/>
        </p:nvSpPr>
        <p:spPr>
          <a:xfrm>
            <a:off x="3528509" y="3111557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1" name="椭圆 5980"/>
          <p:cNvSpPr/>
          <p:nvPr/>
        </p:nvSpPr>
        <p:spPr>
          <a:xfrm>
            <a:off x="3840481" y="561995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2" name="椭圆 5981"/>
          <p:cNvSpPr/>
          <p:nvPr/>
        </p:nvSpPr>
        <p:spPr>
          <a:xfrm>
            <a:off x="2646381" y="2767312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3" name="椭圆 5982"/>
          <p:cNvSpPr/>
          <p:nvPr/>
        </p:nvSpPr>
        <p:spPr>
          <a:xfrm>
            <a:off x="1108038" y="3950654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4" name="椭圆 5983"/>
          <p:cNvSpPr/>
          <p:nvPr/>
        </p:nvSpPr>
        <p:spPr>
          <a:xfrm>
            <a:off x="1420010" y="1401092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5" name="椭圆 5984"/>
          <p:cNvSpPr/>
          <p:nvPr/>
        </p:nvSpPr>
        <p:spPr>
          <a:xfrm>
            <a:off x="7863840" y="5413693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6" name="椭圆 5985"/>
          <p:cNvSpPr/>
          <p:nvPr/>
        </p:nvSpPr>
        <p:spPr>
          <a:xfrm>
            <a:off x="6325497" y="6597035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7" name="椭圆 5986"/>
          <p:cNvSpPr/>
          <p:nvPr/>
        </p:nvSpPr>
        <p:spPr>
          <a:xfrm>
            <a:off x="6637469" y="4047473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8" name="椭圆 5987"/>
          <p:cNvSpPr/>
          <p:nvPr/>
        </p:nvSpPr>
        <p:spPr>
          <a:xfrm>
            <a:off x="6992470" y="1971246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9" name="椭圆 5988"/>
          <p:cNvSpPr/>
          <p:nvPr/>
        </p:nvSpPr>
        <p:spPr>
          <a:xfrm>
            <a:off x="5454082" y="3154521"/>
            <a:ext cx="182926" cy="163620"/>
          </a:xfrm>
          <a:custGeom>
            <a:avLst/>
            <a:gdLst>
              <a:gd name="connsiteX0" fmla="*/ 0 w 161365"/>
              <a:gd name="connsiteY0" fmla="*/ 60242 h 120484"/>
              <a:gd name="connsiteX1" fmla="*/ 80683 w 161365"/>
              <a:gd name="connsiteY1" fmla="*/ 0 h 120484"/>
              <a:gd name="connsiteX2" fmla="*/ 161366 w 161365"/>
              <a:gd name="connsiteY2" fmla="*/ 60242 h 120484"/>
              <a:gd name="connsiteX3" fmla="*/ 80683 w 161365"/>
              <a:gd name="connsiteY3" fmla="*/ 120484 h 120484"/>
              <a:gd name="connsiteX4" fmla="*/ 0 w 161365"/>
              <a:gd name="connsiteY4" fmla="*/ 60242 h 120484"/>
              <a:gd name="connsiteX0-1" fmla="*/ 0 w 182881"/>
              <a:gd name="connsiteY0-2" fmla="*/ 60321 h 120685"/>
              <a:gd name="connsiteX1-3" fmla="*/ 80683 w 182881"/>
              <a:gd name="connsiteY1-4" fmla="*/ 79 h 120685"/>
              <a:gd name="connsiteX2-5" fmla="*/ 182881 w 182881"/>
              <a:gd name="connsiteY2-6" fmla="*/ 71079 h 120685"/>
              <a:gd name="connsiteX3-7" fmla="*/ 80683 w 182881"/>
              <a:gd name="connsiteY3-8" fmla="*/ 120563 h 120685"/>
              <a:gd name="connsiteX4-9" fmla="*/ 0 w 182881"/>
              <a:gd name="connsiteY4-10" fmla="*/ 60321 h 120685"/>
              <a:gd name="connsiteX0-11" fmla="*/ 45 w 182926"/>
              <a:gd name="connsiteY0-12" fmla="*/ 60309 h 163620"/>
              <a:gd name="connsiteX1-13" fmla="*/ 80728 w 182926"/>
              <a:gd name="connsiteY1-14" fmla="*/ 67 h 163620"/>
              <a:gd name="connsiteX2-15" fmla="*/ 182926 w 182926"/>
              <a:gd name="connsiteY2-16" fmla="*/ 71067 h 163620"/>
              <a:gd name="connsiteX3-17" fmla="*/ 91485 w 182926"/>
              <a:gd name="connsiteY3-18" fmla="*/ 163582 h 163620"/>
              <a:gd name="connsiteX4-19" fmla="*/ 45 w 182926"/>
              <a:gd name="connsiteY4-20" fmla="*/ 60309 h 1636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82926" h="163620">
                <a:moveTo>
                  <a:pt x="45" y="60309"/>
                </a:moveTo>
                <a:cubicBezTo>
                  <a:pt x="-1748" y="33057"/>
                  <a:pt x="50248" y="-1726"/>
                  <a:pt x="80728" y="67"/>
                </a:cubicBezTo>
                <a:cubicBezTo>
                  <a:pt x="111208" y="1860"/>
                  <a:pt x="182926" y="37796"/>
                  <a:pt x="182926" y="71067"/>
                </a:cubicBezTo>
                <a:cubicBezTo>
                  <a:pt x="182926" y="104338"/>
                  <a:pt x="121965" y="165375"/>
                  <a:pt x="91485" y="163582"/>
                </a:cubicBezTo>
                <a:cubicBezTo>
                  <a:pt x="61005" y="161789"/>
                  <a:pt x="1838" y="87562"/>
                  <a:pt x="45" y="603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0" name="椭圆 5989"/>
          <p:cNvSpPr/>
          <p:nvPr/>
        </p:nvSpPr>
        <p:spPr>
          <a:xfrm>
            <a:off x="5766099" y="605026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06" name="椭圆 6005"/>
          <p:cNvSpPr/>
          <p:nvPr/>
        </p:nvSpPr>
        <p:spPr>
          <a:xfrm>
            <a:off x="6992470" y="4081400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26" name="淘宝店chenying0907 60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8000000" flipH="1" flipV="1">
            <a:off x="1902745" y="2792058"/>
            <a:ext cx="1719909" cy="2226277"/>
          </a:xfrm>
          <a:prstGeom prst="rect">
            <a:avLst/>
          </a:prstGeom>
        </p:spPr>
      </p:pic>
      <p:grpSp>
        <p:nvGrpSpPr>
          <p:cNvPr id="2" name="淘宝店chenying0907 1"/>
          <p:cNvGrpSpPr/>
          <p:nvPr/>
        </p:nvGrpSpPr>
        <p:grpSpPr>
          <a:xfrm>
            <a:off x="2646381" y="1885025"/>
            <a:ext cx="7413367" cy="3349809"/>
            <a:chOff x="2756314" y="1948458"/>
            <a:chExt cx="7413367" cy="3349809"/>
          </a:xfrm>
        </p:grpSpPr>
        <p:grpSp>
          <p:nvGrpSpPr>
            <p:cNvPr id="6020" name="淘宝店chenying0907 6019"/>
            <p:cNvGrpSpPr/>
            <p:nvPr/>
          </p:nvGrpSpPr>
          <p:grpSpPr>
            <a:xfrm rot="16200000">
              <a:off x="4788093" y="-83321"/>
              <a:ext cx="3349809" cy="7413367"/>
              <a:chOff x="7210222" y="3140035"/>
              <a:chExt cx="1770664" cy="3272488"/>
            </a:xfrm>
          </p:grpSpPr>
          <p:sp>
            <p:nvSpPr>
              <p:cNvPr id="6021" name="淘宝店chenying0907 6020"/>
              <p:cNvSpPr/>
              <p:nvPr/>
            </p:nvSpPr>
            <p:spPr>
              <a:xfrm>
                <a:off x="7210222" y="3140035"/>
                <a:ext cx="1770664" cy="3272488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2" name="淘宝店chenying0907 6021"/>
              <p:cNvSpPr/>
              <p:nvPr/>
            </p:nvSpPr>
            <p:spPr>
              <a:xfrm>
                <a:off x="7210222" y="3140035"/>
                <a:ext cx="1770664" cy="3272488"/>
              </a:xfrm>
              <a:prstGeom prst="rect">
                <a:avLst/>
              </a:prstGeom>
              <a:blipFill>
                <a:blip r:embed="rId4">
                  <a:alphaModFix amt="2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8000"/>
                          </a14:imgEffect>
                          <a14:imgEffect>
                            <a14:colorTemperature colorTemp="4682"/>
                          </a14:imgEffect>
                          <a14:imgEffect>
                            <a14:saturation sat="28000"/>
                          </a14:imgEffect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012" name="淘宝店chenying0907 6011"/>
            <p:cNvGrpSpPr/>
            <p:nvPr/>
          </p:nvGrpSpPr>
          <p:grpSpPr>
            <a:xfrm>
              <a:off x="3134359" y="2827554"/>
              <a:ext cx="1520414" cy="1520414"/>
              <a:chOff x="6289903" y="1763607"/>
              <a:chExt cx="1520414" cy="1520414"/>
            </a:xfrm>
          </p:grpSpPr>
          <p:sp>
            <p:nvSpPr>
              <p:cNvPr id="5992" name="淘宝店chenying0907 5991"/>
              <p:cNvSpPr/>
              <p:nvPr/>
            </p:nvSpPr>
            <p:spPr>
              <a:xfrm>
                <a:off x="6289903" y="1763607"/>
                <a:ext cx="1520414" cy="152041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994" name="直接连接符 5993"/>
              <p:cNvCxnSpPr/>
              <p:nvPr/>
            </p:nvCxnSpPr>
            <p:spPr>
              <a:xfrm>
                <a:off x="6289903" y="1763607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995" name="直接连接符 5994"/>
              <p:cNvCxnSpPr/>
              <p:nvPr/>
            </p:nvCxnSpPr>
            <p:spPr>
              <a:xfrm flipH="1">
                <a:off x="6289903" y="1763607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999" name="直接连接符 5998"/>
              <p:cNvCxnSpPr>
                <a:stCxn id="5992" idx="3"/>
                <a:endCxn id="5992" idx="1"/>
              </p:cNvCxnSpPr>
              <p:nvPr/>
            </p:nvCxnSpPr>
            <p:spPr>
              <a:xfrm flipH="1">
                <a:off x="6289903" y="2523814"/>
                <a:ext cx="152041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02" name="直接连接符 6001"/>
              <p:cNvCxnSpPr>
                <a:stCxn id="5992" idx="0"/>
                <a:endCxn id="5992" idx="2"/>
              </p:cNvCxnSpPr>
              <p:nvPr/>
            </p:nvCxnSpPr>
            <p:spPr>
              <a:xfrm>
                <a:off x="7050110" y="1763607"/>
                <a:ext cx="0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6013" name="淘宝店chenying0907 6012"/>
            <p:cNvGrpSpPr/>
            <p:nvPr/>
          </p:nvGrpSpPr>
          <p:grpSpPr>
            <a:xfrm>
              <a:off x="4770967" y="2827554"/>
              <a:ext cx="1520414" cy="1520414"/>
              <a:chOff x="6289903" y="3511246"/>
              <a:chExt cx="1520414" cy="1520414"/>
            </a:xfrm>
          </p:grpSpPr>
          <p:sp>
            <p:nvSpPr>
              <p:cNvPr id="6007" name="淘宝店chenying0907 6006"/>
              <p:cNvSpPr/>
              <p:nvPr/>
            </p:nvSpPr>
            <p:spPr>
              <a:xfrm>
                <a:off x="6289903" y="3511246"/>
                <a:ext cx="1520414" cy="152041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008" name="直接连接符 6007"/>
              <p:cNvCxnSpPr/>
              <p:nvPr/>
            </p:nvCxnSpPr>
            <p:spPr>
              <a:xfrm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09" name="直接连接符 6008"/>
              <p:cNvCxnSpPr/>
              <p:nvPr/>
            </p:nvCxnSpPr>
            <p:spPr>
              <a:xfrm flipH="1"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10" name="直接连接符 6009"/>
              <p:cNvCxnSpPr>
                <a:stCxn id="6007" idx="3"/>
                <a:endCxn id="6007" idx="1"/>
              </p:cNvCxnSpPr>
              <p:nvPr/>
            </p:nvCxnSpPr>
            <p:spPr>
              <a:xfrm flipH="1">
                <a:off x="6289903" y="4271453"/>
                <a:ext cx="152041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11" name="直接连接符 6010"/>
              <p:cNvCxnSpPr>
                <a:stCxn id="6007" idx="0"/>
                <a:endCxn id="6007" idx="2"/>
              </p:cNvCxnSpPr>
              <p:nvPr/>
            </p:nvCxnSpPr>
            <p:spPr>
              <a:xfrm>
                <a:off x="7050110" y="3511246"/>
                <a:ext cx="0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69" name="淘宝店chenying0907 68"/>
            <p:cNvGrpSpPr/>
            <p:nvPr/>
          </p:nvGrpSpPr>
          <p:grpSpPr>
            <a:xfrm>
              <a:off x="6430433" y="2827554"/>
              <a:ext cx="1520414" cy="1520414"/>
              <a:chOff x="6289903" y="3511246"/>
              <a:chExt cx="1520414" cy="1520414"/>
            </a:xfrm>
          </p:grpSpPr>
          <p:sp>
            <p:nvSpPr>
              <p:cNvPr id="70" name="淘宝店chenying0907 69"/>
              <p:cNvSpPr/>
              <p:nvPr/>
            </p:nvSpPr>
            <p:spPr>
              <a:xfrm>
                <a:off x="6289903" y="3511246"/>
                <a:ext cx="1520414" cy="152041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1" name="直接连接符 70"/>
              <p:cNvCxnSpPr/>
              <p:nvPr/>
            </p:nvCxnSpPr>
            <p:spPr>
              <a:xfrm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 flipH="1"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>
                <a:stCxn id="70" idx="3"/>
                <a:endCxn id="70" idx="1"/>
              </p:cNvCxnSpPr>
              <p:nvPr/>
            </p:nvCxnSpPr>
            <p:spPr>
              <a:xfrm flipH="1">
                <a:off x="6289903" y="4271453"/>
                <a:ext cx="152041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>
                <a:stCxn id="70" idx="0"/>
                <a:endCxn id="70" idx="2"/>
              </p:cNvCxnSpPr>
              <p:nvPr/>
            </p:nvCxnSpPr>
            <p:spPr>
              <a:xfrm>
                <a:off x="7050110" y="3511246"/>
                <a:ext cx="0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5" name="淘宝店chenying0907 74"/>
            <p:cNvGrpSpPr/>
            <p:nvPr/>
          </p:nvGrpSpPr>
          <p:grpSpPr>
            <a:xfrm>
              <a:off x="8101188" y="2827554"/>
              <a:ext cx="1520414" cy="1520414"/>
              <a:chOff x="6289903" y="3511246"/>
              <a:chExt cx="1520414" cy="1520414"/>
            </a:xfrm>
          </p:grpSpPr>
          <p:sp>
            <p:nvSpPr>
              <p:cNvPr id="76" name="淘宝店chenying0907 75"/>
              <p:cNvSpPr/>
              <p:nvPr/>
            </p:nvSpPr>
            <p:spPr>
              <a:xfrm>
                <a:off x="6289903" y="3511246"/>
                <a:ext cx="1520414" cy="152041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/>
              <p:nvPr/>
            </p:nvCxnSpPr>
            <p:spPr>
              <a:xfrm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flipH="1"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>
                <a:stCxn id="76" idx="3"/>
                <a:endCxn id="76" idx="1"/>
              </p:cNvCxnSpPr>
              <p:nvPr/>
            </p:nvCxnSpPr>
            <p:spPr>
              <a:xfrm flipH="1">
                <a:off x="6289903" y="4271453"/>
                <a:ext cx="152041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>
                <a:stCxn id="76" idx="0"/>
                <a:endCxn id="76" idx="2"/>
              </p:cNvCxnSpPr>
              <p:nvPr/>
            </p:nvCxnSpPr>
            <p:spPr>
              <a:xfrm>
                <a:off x="7050110" y="3511246"/>
                <a:ext cx="0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6015" name="文本框 6014"/>
          <p:cNvSpPr txBox="1"/>
          <p:nvPr/>
        </p:nvSpPr>
        <p:spPr>
          <a:xfrm>
            <a:off x="6384728" y="2942264"/>
            <a:ext cx="1661993" cy="1520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dirty="0">
                <a:latin typeface="方正行楷繁体" panose="03000509000000000000" pitchFamily="65" charset="-122"/>
                <a:ea typeface="方正行楷繁体" panose="03000509000000000000" pitchFamily="65" charset="-122"/>
              </a:rPr>
              <a:t>观</a:t>
            </a:r>
            <a:endParaRPr lang="zh-CN" altLang="en-US" sz="9600" dirty="0">
              <a:latin typeface="方正行楷繁体" panose="03000509000000000000" pitchFamily="65" charset="-122"/>
              <a:ea typeface="方正行楷繁体" panose="03000509000000000000" pitchFamily="65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8010328" y="2942264"/>
            <a:ext cx="1661993" cy="1520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dirty="0">
                <a:latin typeface="方正行楷繁体" panose="03000509000000000000" pitchFamily="65" charset="-122"/>
                <a:ea typeface="方正行楷繁体" panose="03000509000000000000" pitchFamily="65" charset="-122"/>
              </a:rPr>
              <a:t>赏</a:t>
            </a:r>
            <a:endParaRPr lang="zh-CN" altLang="en-US" sz="9600" dirty="0">
              <a:latin typeface="方正行楷繁体" panose="03000509000000000000" pitchFamily="65" charset="-122"/>
              <a:ea typeface="方正行楷繁体" panose="03000509000000000000" pitchFamily="65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4606154" y="2892568"/>
            <a:ext cx="1661993" cy="1520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dirty="0">
                <a:latin typeface="方正行楷繁体" panose="03000509000000000000" pitchFamily="65" charset="-122"/>
                <a:ea typeface="方正行楷繁体" panose="03000509000000000000" pitchFamily="65" charset="-122"/>
              </a:rPr>
              <a:t>谢</a:t>
            </a:r>
            <a:endParaRPr lang="zh-CN" altLang="en-US" sz="9600" dirty="0">
              <a:latin typeface="方正行楷繁体" panose="03000509000000000000" pitchFamily="65" charset="-122"/>
              <a:ea typeface="方正行楷繁体" panose="03000509000000000000" pitchFamily="65" charset="-122"/>
            </a:endParaRPr>
          </a:p>
        </p:txBody>
      </p:sp>
      <p:sp>
        <p:nvSpPr>
          <p:cNvPr id="6014" name="文本框 6013"/>
          <p:cNvSpPr txBox="1"/>
          <p:nvPr/>
        </p:nvSpPr>
        <p:spPr>
          <a:xfrm>
            <a:off x="2963813" y="2892568"/>
            <a:ext cx="1661993" cy="1520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dirty="0">
                <a:latin typeface="方正行楷繁体" panose="03000509000000000000" pitchFamily="65" charset="-122"/>
                <a:ea typeface="方正行楷繁体" panose="03000509000000000000" pitchFamily="65" charset="-122"/>
              </a:rPr>
              <a:t>谢</a:t>
            </a:r>
            <a:endParaRPr lang="zh-CN" altLang="en-US" sz="9600" dirty="0">
              <a:latin typeface="方正行楷繁体" panose="03000509000000000000" pitchFamily="65" charset="-122"/>
              <a:ea typeface="方正行楷繁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82c451b50ffe42c5b003aa9995bb228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05" y="-13335"/>
            <a:ext cx="1543685" cy="2101850"/>
          </a:xfrm>
          <a:prstGeom prst="rect">
            <a:avLst/>
          </a:prstGeom>
        </p:spPr>
      </p:pic>
      <p:sp>
        <p:nvSpPr>
          <p:cNvPr id="14" name="TextBox 24"/>
          <p:cNvSpPr txBox="1"/>
          <p:nvPr/>
        </p:nvSpPr>
        <p:spPr>
          <a:xfrm>
            <a:off x="7510145" y="403225"/>
            <a:ext cx="2415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中国文物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Arial" panose="020B0604020202020204" charset="-76"/>
            </a:endParaRPr>
          </a:p>
        </p:txBody>
      </p:sp>
      <p:pic>
        <p:nvPicPr>
          <p:cNvPr id="15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9639935" y="15303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8" name="文本占位符 7170"/>
          <p:cNvSpPr>
            <a:spLocks noGrp="1"/>
          </p:cNvSpPr>
          <p:nvPr>
            <p:ph idx="1"/>
          </p:nvPr>
        </p:nvSpPr>
        <p:spPr>
          <a:xfrm>
            <a:off x="1519873" y="2657475"/>
            <a:ext cx="8218487" cy="3124200"/>
          </a:xfrm>
        </p:spPr>
        <p:txBody>
          <a:bodyPr anchor="t"/>
          <a:p>
            <a:pPr marL="1905" indent="-344805">
              <a:buNone/>
            </a:pPr>
            <a:r>
              <a:rPr lang="zh-CN" altLang="en-US" sz="2400" dirty="0"/>
              <a:t>       </a:t>
            </a:r>
            <a:endParaRPr lang="zh-CN" altLang="en-US" sz="2400" dirty="0"/>
          </a:p>
        </p:txBody>
      </p:sp>
      <p:sp>
        <p:nvSpPr>
          <p:cNvPr id="9219" name="灯片编号占位符 1"/>
          <p:cNvSpPr/>
          <p:nvPr>
            <p:ph type="sldNum" sz="quarter" idx="12"/>
          </p:nvPr>
        </p:nvSpPr>
        <p:spPr>
          <a:xfrm>
            <a:off x="9662160" y="6470650"/>
            <a:ext cx="2743200" cy="365125"/>
          </a:xfrm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22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190" y="3997325"/>
            <a:ext cx="1801495" cy="2171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3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525" y="3997325"/>
            <a:ext cx="2933065" cy="1983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4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180" y="3997325"/>
            <a:ext cx="1119505" cy="1983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5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190" y="1553210"/>
            <a:ext cx="1737360" cy="18408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6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9935" y="1530985"/>
            <a:ext cx="1798955" cy="18307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7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2960" y="1515110"/>
            <a:ext cx="2352675" cy="18630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2859" r="80712"/>
          <a:stretch>
            <a:fillRect/>
          </a:stretch>
        </p:blipFill>
        <p:spPr>
          <a:xfrm>
            <a:off x="0" y="3604864"/>
            <a:ext cx="2351584" cy="32531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7" r="439"/>
          <a:stretch>
            <a:fillRect/>
          </a:stretch>
        </p:blipFill>
        <p:spPr>
          <a:xfrm>
            <a:off x="8543595" y="-42893"/>
            <a:ext cx="3648405" cy="6900893"/>
          </a:xfrm>
          <a:prstGeom prst="rect">
            <a:avLst/>
          </a:prstGeom>
        </p:spPr>
      </p:pic>
      <p:sp>
        <p:nvSpPr>
          <p:cNvPr id="7" name="TextBox 24"/>
          <p:cNvSpPr txBox="1"/>
          <p:nvPr/>
        </p:nvSpPr>
        <p:spPr>
          <a:xfrm>
            <a:off x="755650" y="403225"/>
            <a:ext cx="4842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“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开物成务”溯匠源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Arial" panose="020B0604020202020204" charset="-76"/>
            </a:endParaRPr>
          </a:p>
        </p:txBody>
      </p:sp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5281295" y="8826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文本占位符 11266"/>
          <p:cNvSpPr/>
          <p:nvPr/>
        </p:nvSpPr>
        <p:spPr>
          <a:xfrm>
            <a:off x="1628775" y="1447165"/>
            <a:ext cx="8680450" cy="32289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 lnSpcReduction="20000"/>
          </a:bodyPr>
          <a:lstStyle>
            <a:lvl1pPr marL="271780" indent="-271145" algn="just" defTabSz="51435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2" panose="05020102010507070707" pitchFamily="2" charset="2"/>
              <a:buChar char=""/>
              <a:defRPr lang="zh-CN" altLang="en-US" sz="18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just" defTabSz="51435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1" charset="-122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32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004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576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41478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16719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91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63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4350" fontAlgn="auto">
              <a:buSzPct val="50000"/>
              <a:buFont typeface="Wingdings 2" panose="05020102010507070707" pitchFamily="2" charset="2"/>
              <a:buNone/>
            </a:pPr>
            <a:endParaRPr lang="zh-CN" altLang="en-US" sz="2400" b="1" strike="noStrike" kern="1200" baseline="0" noProof="1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cs typeface="+mn-cs"/>
              <a:sym typeface="Arial" panose="020B0604020202020204" charset="-76"/>
            </a:endParaRPr>
          </a:p>
          <a:p>
            <a:pPr marL="1905" indent="-344805">
              <a:buNone/>
            </a:pPr>
            <a:r>
              <a:rPr sz="2400" b="1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宋体" panose="02010600030101010101" pitchFamily="2" charset="-122"/>
              </a:rPr>
              <a:t>《说文解字》中“匠”被释义为木工。</a:t>
            </a:r>
            <a:endParaRPr sz="2400" b="1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宋体" panose="02010600030101010101" pitchFamily="2" charset="-122"/>
            </a:endParaRPr>
          </a:p>
          <a:p>
            <a:pPr marL="1905" indent="-344805">
              <a:buNone/>
            </a:pPr>
            <a:endParaRPr lang="zh-CN" altLang="en-US" sz="2400" b="1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宋体" panose="02010600030101010101" pitchFamily="2" charset="-122"/>
            </a:endParaRPr>
          </a:p>
          <a:p>
            <a:pPr marL="1905" indent="-344805">
              <a:buNone/>
            </a:pPr>
            <a:r>
              <a:rPr sz="2400" b="1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宋体" panose="02010600030101010101" pitchFamily="2" charset="-122"/>
              </a:rPr>
              <a:t>到了后来，具有专门技术的人都可以称为“匠”。</a:t>
            </a:r>
            <a:endParaRPr sz="2400" b="1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宋体" panose="02010600030101010101" pitchFamily="2" charset="-122"/>
            </a:endParaRPr>
          </a:p>
          <a:p>
            <a:pPr marL="1905" indent="-344805">
              <a:buNone/>
            </a:pPr>
            <a:endParaRPr lang="zh-CN" altLang="en-US" sz="2400" b="1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宋体" panose="02010600030101010101" pitchFamily="2" charset="-122"/>
            </a:endParaRPr>
          </a:p>
          <a:p>
            <a:pPr marL="1905" indent="-344805">
              <a:buNone/>
            </a:pPr>
            <a:r>
              <a:rPr sz="2400" b="1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宋体" panose="02010600030101010101" pitchFamily="2" charset="-122"/>
              </a:rPr>
              <a:t>工匠一词最早指的是手工业者，在我国古代被称为“百工”。</a:t>
            </a:r>
            <a:endParaRPr lang="zh-CN" altLang="en-US" sz="2400" b="1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宋体" panose="02010600030101010101" pitchFamily="2" charset="-122"/>
            </a:endParaRPr>
          </a:p>
          <a:p>
            <a:pPr marL="1905" indent="-344805">
              <a:buNone/>
            </a:pPr>
            <a:r>
              <a:rPr sz="2400" b="1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宋体" panose="02010600030101010101" pitchFamily="2" charset="-122"/>
              </a:rPr>
              <a:t>  </a:t>
            </a:r>
            <a:endParaRPr lang="zh-CN" altLang="en-US" sz="2400" b="1" strike="noStrike" kern="1200" baseline="0" noProof="1" dirty="0" smtClean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cs typeface="+mn-cs"/>
              <a:sym typeface="Arial" panose="020B0604020202020204" charset="-76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6000">
        <p15:prstTrans prst="pageCurlSing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030"/>
            <a:ext cx="12192000" cy="697293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0080" y="1485900"/>
            <a:ext cx="11379200" cy="4320540"/>
          </a:xfrm>
        </p:spPr>
        <p:txBody>
          <a:bodyPr>
            <a:normAutofit lnSpcReduction="10000"/>
          </a:bodyPr>
          <a:p>
            <a:pPr marL="0" indent="0" algn="l" fontAlgn="base">
              <a:lnSpc>
                <a:spcPct val="130000"/>
              </a:lnSpc>
              <a:buNone/>
            </a:pPr>
            <a:r>
              <a:rPr lang="en-US" altLang="zh-CN" sz="20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宋体" panose="02010600030101010101" pitchFamily="2" charset="-122"/>
              </a:rPr>
              <a:t>      </a:t>
            </a:r>
            <a:r>
              <a:rPr lang="zh-CN" altLang="en-US" sz="20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宋体" panose="02010600030101010101" pitchFamily="2" charset="-122"/>
              </a:rPr>
              <a:t>《周礼・ 考工记》:</a:t>
            </a:r>
            <a:endParaRPr lang="zh-CN" altLang="en-US" sz="2000" b="1" dirty="0">
              <a:latin typeface="方正古隶简体" panose="03000509000000000000" pitchFamily="65" charset="-122"/>
              <a:ea typeface="方正古隶简体" panose="03000509000000000000" pitchFamily="65" charset="-122"/>
              <a:sym typeface="宋体" panose="02010600030101010101" pitchFamily="2" charset="-122"/>
            </a:endParaRPr>
          </a:p>
          <a:p>
            <a:pPr marL="0" indent="0" algn="l" fontAlgn="base">
              <a:lnSpc>
                <a:spcPct val="130000"/>
              </a:lnSpc>
              <a:buNone/>
            </a:pPr>
            <a:endParaRPr lang="zh-CN" altLang="en-US" sz="2000" b="1" dirty="0">
              <a:latin typeface="方正古隶简体" panose="03000509000000000000" pitchFamily="65" charset="-122"/>
              <a:ea typeface="方正古隶简体" panose="03000509000000000000" pitchFamily="65" charset="-122"/>
              <a:sym typeface="宋体" panose="02010600030101010101" pitchFamily="2" charset="-122"/>
            </a:endParaRPr>
          </a:p>
          <a:p>
            <a:pPr marL="0" indent="0" algn="l" fontAlgn="base">
              <a:lnSpc>
                <a:spcPct val="130000"/>
              </a:lnSpc>
              <a:buNone/>
            </a:pPr>
            <a:r>
              <a:rPr lang="zh-CN" altLang="en-US" sz="20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宋体" panose="02010600030101010101" pitchFamily="2" charset="-122"/>
              </a:rPr>
              <a:t>     “</a:t>
            </a:r>
            <a:r>
              <a:rPr lang="zh-CN" altLang="en-US" sz="2000" b="1" dirty="0">
                <a:solidFill>
                  <a:srgbClr val="FF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宋体" panose="02010600030101010101" pitchFamily="2" charset="-122"/>
              </a:rPr>
              <a:t>匠人营国</a:t>
            </a:r>
            <a:r>
              <a:rPr lang="zh-CN" altLang="en-US" sz="20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宋体" panose="02010600030101010101" pitchFamily="2" charset="-122"/>
              </a:rPr>
              <a:t>，方九里，旁三门。国中九经九纬，经涂九轨。左祖右社，面朝后市，市朝一夫。” </a:t>
            </a:r>
            <a:endParaRPr lang="zh-CN" altLang="en-US" sz="2000" b="1" dirty="0">
              <a:latin typeface="方正古隶简体" panose="03000509000000000000" pitchFamily="65" charset="-122"/>
              <a:ea typeface="方正古隶简体" panose="03000509000000000000" pitchFamily="65" charset="-122"/>
              <a:sym typeface="宋体" panose="02010600030101010101" pitchFamily="2" charset="-122"/>
            </a:endParaRPr>
          </a:p>
          <a:p>
            <a:pPr marL="0" indent="0" algn="l" fontAlgn="base">
              <a:lnSpc>
                <a:spcPct val="130000"/>
              </a:lnSpc>
              <a:buNone/>
            </a:pPr>
            <a:r>
              <a:rPr lang="zh-CN" altLang="en-US" sz="20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宋体" panose="02010600030101010101" pitchFamily="2" charset="-122"/>
              </a:rPr>
              <a:t>      “王工、大夫、</a:t>
            </a:r>
            <a:r>
              <a:rPr lang="zh-CN" altLang="en-US" sz="2000" b="1" dirty="0">
                <a:solidFill>
                  <a:srgbClr val="FF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宋体" panose="02010600030101010101" pitchFamily="2" charset="-122"/>
              </a:rPr>
              <a:t>百工</a:t>
            </a:r>
            <a:r>
              <a:rPr lang="zh-CN" altLang="en-US" sz="20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宋体" panose="02010600030101010101" pitchFamily="2" charset="-122"/>
              </a:rPr>
              <a:t>、农夫、妇功、商旅”</a:t>
            </a:r>
            <a:endParaRPr lang="zh-CN" altLang="en-US" sz="2000" b="1" dirty="0">
              <a:latin typeface="方正古隶简体" panose="03000509000000000000" pitchFamily="65" charset="-122"/>
              <a:ea typeface="方正古隶简体" panose="03000509000000000000" pitchFamily="65" charset="-122"/>
              <a:sym typeface="宋体" panose="02010600030101010101" pitchFamily="2" charset="-122"/>
            </a:endParaRPr>
          </a:p>
          <a:p>
            <a:pPr marL="1905" indent="-344805" algn="l">
              <a:lnSpc>
                <a:spcPct val="130000"/>
              </a:lnSpc>
              <a:buNone/>
            </a:pPr>
            <a:endParaRPr lang="zh-CN" altLang="en-US" sz="2000" b="1" dirty="0">
              <a:latin typeface="方正古隶简体" panose="03000509000000000000" pitchFamily="65" charset="-122"/>
              <a:ea typeface="方正古隶简体" panose="03000509000000000000" pitchFamily="65" charset="-122"/>
              <a:sym typeface="宋体" panose="02010600030101010101" pitchFamily="2" charset="-122"/>
            </a:endParaRPr>
          </a:p>
          <a:p>
            <a:pPr marL="1905" indent="-344805" algn="l">
              <a:lnSpc>
                <a:spcPct val="130000"/>
              </a:lnSpc>
              <a:buNone/>
            </a:pPr>
            <a:r>
              <a:rPr lang="zh-CN" altLang="en-US" sz="20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宋体" panose="02010600030101010101" pitchFamily="2" charset="-122"/>
              </a:rPr>
              <a:t>    “审曲面势，以饬五材，以辨民器，谓之百工”</a:t>
            </a:r>
            <a:endParaRPr lang="zh-CN" altLang="en-US" sz="2000" b="1" dirty="0">
              <a:latin typeface="方正古隶简体" panose="03000509000000000000" pitchFamily="65" charset="-122"/>
              <a:ea typeface="方正古隶简体" panose="03000509000000000000" pitchFamily="65" charset="-122"/>
              <a:sym typeface="宋体" panose="02010600030101010101" pitchFamily="2" charset="-122"/>
            </a:endParaRPr>
          </a:p>
          <a:p>
            <a:pPr marL="1905" indent="-344805" algn="l">
              <a:lnSpc>
                <a:spcPct val="130000"/>
              </a:lnSpc>
              <a:buNone/>
            </a:pPr>
            <a:endParaRPr lang="zh-CN" altLang="en-US" sz="2000" b="1" dirty="0">
              <a:latin typeface="方正古隶简体" panose="03000509000000000000" pitchFamily="65" charset="-122"/>
              <a:ea typeface="方正古隶简体" panose="03000509000000000000" pitchFamily="65" charset="-122"/>
              <a:sym typeface="宋体" panose="02010600030101010101" pitchFamily="2" charset="-122"/>
            </a:endParaRPr>
          </a:p>
          <a:p>
            <a:pPr marL="1905" indent="-344805" algn="l">
              <a:lnSpc>
                <a:spcPct val="130000"/>
              </a:lnSpc>
              <a:buNone/>
            </a:pPr>
            <a:r>
              <a:rPr lang="zh-CN" altLang="en-US" sz="20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宋体" panose="02010600030101010101" pitchFamily="2" charset="-122"/>
              </a:rPr>
              <a:t>    “智者创物，巧者述之，守之，世谓之工，皆圣人之作也</a:t>
            </a:r>
            <a:r>
              <a:rPr lang="en-US" altLang="zh-CN" sz="20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宋体" panose="02010600030101010101" pitchFamily="2" charset="-122"/>
              </a:rPr>
              <a:t>”</a:t>
            </a:r>
            <a:endParaRPr lang="en-US" altLang="zh-CN" sz="2000" b="1" strike="noStrike" noProof="1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宋体" panose="02010600030101010101" pitchFamily="2" charset="-122"/>
            </a:endParaRPr>
          </a:p>
        </p:txBody>
      </p:sp>
      <p:sp>
        <p:nvSpPr>
          <p:cNvPr id="7" name="TextBox 24"/>
          <p:cNvSpPr txBox="1"/>
          <p:nvPr/>
        </p:nvSpPr>
        <p:spPr>
          <a:xfrm>
            <a:off x="755650" y="403225"/>
            <a:ext cx="4808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“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开物成务”溯匠源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Arial" panose="020B0604020202020204" charset="-76"/>
            </a:endParaRPr>
          </a:p>
        </p:txBody>
      </p:sp>
      <p:pic>
        <p:nvPicPr>
          <p:cNvPr id="2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4982210" y="8826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82c451b50ffe42c5b003aa9995bb228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05" y="-13335"/>
            <a:ext cx="1543685" cy="2101850"/>
          </a:xfrm>
          <a:prstGeom prst="rect">
            <a:avLst/>
          </a:prstGeom>
        </p:spPr>
      </p:pic>
      <p:pic>
        <p:nvPicPr>
          <p:cNvPr id="19" name="图片 18" descr="19a2bb8396e7a6ab39a6845112851ede"/>
          <p:cNvPicPr>
            <a:picLocks noChangeAspect="1"/>
          </p:cNvPicPr>
          <p:nvPr/>
        </p:nvPicPr>
        <p:blipFill>
          <a:blip r:embed="rId2"/>
          <a:srcRect l="10868" t="-6892" r="-10868" b="6892"/>
          <a:stretch>
            <a:fillRect/>
          </a:stretch>
        </p:blipFill>
        <p:spPr>
          <a:xfrm flipH="1">
            <a:off x="8970645" y="2580640"/>
            <a:ext cx="3225165" cy="4274820"/>
          </a:xfrm>
          <a:prstGeom prst="rtTriangle">
            <a:avLst/>
          </a:prstGeom>
          <a:effectLst>
            <a:softEdge rad="101600"/>
          </a:effectLst>
        </p:spPr>
      </p:pic>
      <p:pic>
        <p:nvPicPr>
          <p:cNvPr id="27" name="Picture 272" descr="2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9639935" y="15303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58" name="文本占位符 14338"/>
          <p:cNvSpPr/>
          <p:nvPr>
            <p:ph idx="1"/>
          </p:nvPr>
        </p:nvSpPr>
        <p:spPr>
          <a:xfrm>
            <a:off x="1081405" y="1240790"/>
            <a:ext cx="10548620" cy="2236470"/>
          </a:xfrm>
          <a:noFill/>
          <a:ln>
            <a:noFill/>
          </a:ln>
        </p:spPr>
        <p:txBody>
          <a:bodyPr lIns="91440" tIns="45720" rIns="91440" bIns="45720" anchor="t">
            <a:normAutofit lnSpcReduction="20000"/>
          </a:bodyPr>
          <a:p>
            <a:pPr marL="0" indent="0" algn="l" defTabSz="514350" fontAlgn="auto">
              <a:lnSpc>
                <a:spcPct val="130000"/>
              </a:lnSpc>
              <a:buSzPct val="50000"/>
              <a:buFont typeface="Wingdings 2" panose="05020102010507070707" pitchFamily="2" charset="2"/>
              <a:buNone/>
            </a:pPr>
            <a:r>
              <a:rPr lang="en-US" altLang="zh-CN" sz="2000" strike="noStrike" kern="1200" baseline="0" noProof="1" dirty="0" smtClean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cs typeface="+mn-cs"/>
                <a:sym typeface="Arial" panose="020B0604020202020204" charset="-76"/>
              </a:rPr>
              <a:t>    </a:t>
            </a:r>
            <a:r>
              <a:rPr lang="zh-CN" altLang="en-US" sz="2000" strike="noStrike" kern="1200" baseline="0" noProof="1" dirty="0" smtClean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cs typeface="+mn-cs"/>
                <a:sym typeface="Arial" panose="020B0604020202020204" charset="-76"/>
              </a:rPr>
              <a:t>   </a:t>
            </a:r>
            <a:r>
              <a:rPr lang="en-US" altLang="zh-CN" sz="2000">
                <a:sym typeface="宋体" panose="02010600030101010101" pitchFamily="2" charset="-122"/>
              </a:rPr>
              <a:t> </a:t>
            </a:r>
            <a:r>
              <a:rPr lang="zh-CN" altLang="en-US" sz="2000" dirty="0" smtClean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宋体" panose="02010600030101010101" pitchFamily="2" charset="-122"/>
              </a:rPr>
              <a:t>“ 庖丁解牛”  ：</a:t>
            </a:r>
            <a:endParaRPr lang="zh-CN" altLang="en-US" sz="2000" dirty="0" smtClean="0">
              <a:solidFill>
                <a:srgbClr val="C000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宋体" panose="02010600030101010101" pitchFamily="2" charset="-122"/>
            </a:endParaRPr>
          </a:p>
          <a:p>
            <a:pPr marL="0" indent="0" algn="l" defTabSz="514350" fontAlgn="auto">
              <a:lnSpc>
                <a:spcPct val="130000"/>
              </a:lnSpc>
              <a:buSzPct val="50000"/>
              <a:buFont typeface="Wingdings 2" panose="05020102010507070707" pitchFamily="2" charset="2"/>
              <a:buNone/>
            </a:pPr>
            <a:r>
              <a:rPr lang="zh-CN" altLang="en-US" sz="2000" dirty="0" smtClean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宋体" panose="02010600030101010101" pitchFamily="2" charset="-122"/>
              </a:rPr>
              <a:t>         </a:t>
            </a:r>
            <a:r>
              <a:rPr lang="zh-CN" altLang="en-US" sz="2000" dirty="0" smtClean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宋体" panose="02010600030101010101" pitchFamily="2" charset="-122"/>
              </a:rPr>
              <a:t>“庖丁为文惠君解牛，手之所触，肩之所倚，足之所履，膝之所踦， 砉然向然，奏刀騞   然，莫不中音。”  </a:t>
            </a:r>
            <a:endParaRPr lang="zh-CN" altLang="en-US" sz="2000" dirty="0" smtClean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宋体" panose="02010600030101010101" pitchFamily="2" charset="-122"/>
            </a:endParaRPr>
          </a:p>
          <a:p>
            <a:pPr marL="0" indent="0" algn="l" defTabSz="514350" fontAlgn="auto">
              <a:lnSpc>
                <a:spcPct val="130000"/>
              </a:lnSpc>
              <a:buSzPct val="50000"/>
              <a:buFont typeface="Wingdings 2" panose="05020102010507070707" pitchFamily="2" charset="2"/>
              <a:buNone/>
            </a:pPr>
            <a:r>
              <a:rPr lang="zh-CN" altLang="en-US" sz="2000" strike="noStrike" kern="1200" baseline="0" noProof="1" dirty="0" smtClean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cs typeface="+mn-cs"/>
                <a:sym typeface="Arial" panose="020B0604020202020204" charset="-76"/>
              </a:rPr>
              <a:t>      </a:t>
            </a:r>
            <a:endParaRPr lang="zh-CN" altLang="en-US" sz="2000" strike="noStrike" kern="1200" baseline="0" noProof="1" dirty="0" smtClean="0">
              <a:solidFill>
                <a:srgbClr val="C000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cs typeface="+mn-cs"/>
              <a:sym typeface="Arial" panose="020B0604020202020204" charset="-76"/>
            </a:endParaRPr>
          </a:p>
          <a:p>
            <a:pPr marL="0" indent="0" algn="l" defTabSz="514350" fontAlgn="auto">
              <a:lnSpc>
                <a:spcPct val="130000"/>
              </a:lnSpc>
              <a:buSzPct val="50000"/>
              <a:buFont typeface="Wingdings 2" panose="05020102010507070707" pitchFamily="2" charset="2"/>
              <a:buNone/>
            </a:pPr>
            <a:r>
              <a:rPr lang="zh-CN" altLang="en-US" sz="2000" strike="noStrike" kern="1200" baseline="0" noProof="1" dirty="0" smtClean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cs typeface="+mn-cs"/>
                <a:sym typeface="Arial" panose="020B0604020202020204" charset="-76"/>
              </a:rPr>
              <a:t>                                                                                                    </a:t>
            </a:r>
            <a:endParaRPr lang="zh-CN" altLang="en-US" sz="2000" strike="noStrike" kern="1200" baseline="0" noProof="1" dirty="0" smtClean="0">
              <a:solidFill>
                <a:srgbClr val="C000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cs typeface="+mn-cs"/>
              <a:sym typeface="Arial" panose="020B0604020202020204" charset="-76"/>
            </a:endParaRPr>
          </a:p>
          <a:p>
            <a:pPr marL="0" indent="0" algn="r" defTabSz="514350" fontAlgn="auto">
              <a:lnSpc>
                <a:spcPct val="70000"/>
              </a:lnSpc>
              <a:buSzPct val="50000"/>
              <a:buFont typeface="Wingdings 2" panose="05020102010507070707" pitchFamily="2" charset="2"/>
              <a:buNone/>
            </a:pPr>
            <a:endParaRPr lang="zh-CN" altLang="en-US" sz="2000" b="1" strike="noStrike" kern="1200" baseline="0" noProof="1" dirty="0" smtClean="0">
              <a:solidFill>
                <a:srgbClr val="C00000"/>
              </a:solidFill>
              <a:uFillTx/>
              <a:latin typeface="方正古隶简体" panose="03000509000000000000" pitchFamily="65" charset="-122"/>
              <a:ea typeface="方正古隶简体" panose="03000509000000000000" pitchFamily="65" charset="-122"/>
              <a:cs typeface="+mn-cs"/>
              <a:sym typeface="Arial" panose="020B0604020202020204" charset="-76"/>
            </a:endParaRPr>
          </a:p>
          <a:p>
            <a:pPr marL="0" indent="0" algn="r" defTabSz="514350" fontAlgn="auto">
              <a:lnSpc>
                <a:spcPct val="70000"/>
              </a:lnSpc>
              <a:buSzPct val="50000"/>
              <a:buFont typeface="Wingdings 2" panose="05020102010507070707" pitchFamily="2" charset="2"/>
              <a:buNone/>
            </a:pPr>
            <a:endParaRPr lang="zh-CN" altLang="en-US" sz="2000" b="1" strike="noStrike" kern="1200" baseline="0" noProof="1" dirty="0" smtClean="0">
              <a:solidFill>
                <a:srgbClr val="C00000"/>
              </a:solidFill>
              <a:uFillTx/>
              <a:latin typeface="方正古隶简体" panose="03000509000000000000" pitchFamily="65" charset="-122"/>
              <a:ea typeface="方正古隶简体" panose="03000509000000000000" pitchFamily="65" charset="-122"/>
              <a:cs typeface="+mn-cs"/>
              <a:sym typeface="Arial" panose="020B0604020202020204" charset="-76"/>
            </a:endParaRPr>
          </a:p>
          <a:p>
            <a:pPr marL="0" indent="-271780" algn="r" defTabSz="514350" fontAlgn="auto">
              <a:lnSpc>
                <a:spcPct val="70000"/>
              </a:lnSpc>
              <a:buSzPct val="50000"/>
              <a:buFont typeface="Wingdings 2" panose="05020102010507070707" pitchFamily="2" charset="2"/>
              <a:buNone/>
            </a:pPr>
            <a:endParaRPr lang="zh-CN" altLang="en-US" sz="2000" b="1" strike="noStrike" kern="1200" baseline="0" noProof="1" dirty="0" smtClean="0">
              <a:solidFill>
                <a:schemeClr val="accent2"/>
              </a:solidFill>
              <a:latin typeface="+mn-lt"/>
              <a:ea typeface="+mn-ea"/>
              <a:cs typeface="+mn-cs"/>
              <a:sym typeface="Arial" panose="020B0604020202020204" charset="-76"/>
            </a:endParaRPr>
          </a:p>
          <a:p>
            <a:pPr marL="0" indent="0" algn="r" defTabSz="514350" fontAlgn="auto">
              <a:lnSpc>
                <a:spcPct val="70000"/>
              </a:lnSpc>
              <a:buSzPct val="50000"/>
              <a:buFont typeface="Wingdings 2" panose="05020102010507070707" pitchFamily="2" charset="2"/>
              <a:buNone/>
            </a:pPr>
            <a:endParaRPr lang="zh-CN" altLang="en-US" sz="2000" strike="noStrike" kern="1200" baseline="0" noProof="1" dirty="0" smtClean="0">
              <a:latin typeface="方正古隶简体" panose="03000509000000000000" pitchFamily="65" charset="-122"/>
              <a:ea typeface="方正古隶简体" panose="03000509000000000000" pitchFamily="65" charset="-122"/>
              <a:cs typeface="+mn-cs"/>
              <a:sym typeface="Arial" panose="020B0604020202020204" charset="-76"/>
            </a:endParaRPr>
          </a:p>
          <a:p>
            <a:pPr marL="0" indent="0" algn="r" defTabSz="514350" fontAlgn="auto">
              <a:lnSpc>
                <a:spcPct val="70000"/>
              </a:lnSpc>
              <a:buSzPct val="50000"/>
              <a:buFont typeface="Wingdings 2" panose="05020102010507070707" pitchFamily="2" charset="2"/>
              <a:buNone/>
            </a:pPr>
            <a:endParaRPr lang="zh-CN" altLang="en-US" sz="2000" b="1" strike="noStrike" kern="1200" baseline="0" noProof="1" dirty="0" smtClean="0">
              <a:solidFill>
                <a:schemeClr val="accent2"/>
              </a:solidFill>
              <a:latin typeface="+mn-lt"/>
              <a:ea typeface="+mn-ea"/>
              <a:cs typeface="+mn-cs"/>
              <a:sym typeface="Arial" panose="020B0604020202020204" charset="-76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616585" y="3314065"/>
            <a:ext cx="5519420" cy="38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5" name="文本框 14339"/>
          <p:cNvSpPr txBox="1"/>
          <p:nvPr/>
        </p:nvSpPr>
        <p:spPr>
          <a:xfrm>
            <a:off x="1734185" y="3642360"/>
            <a:ext cx="260223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1905" indent="-344805">
              <a:buNone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宋体" panose="02010600030101010101" pitchFamily="2" charset="-122"/>
              </a:rPr>
              <a:t>“独具匠心”</a:t>
            </a:r>
            <a:endParaRPr lang="zh-CN" altLang="en-US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1905" indent="-344805">
              <a:buNone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宋体" panose="02010600030101010101" pitchFamily="2" charset="-122"/>
              </a:rPr>
              <a:t>“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宋体" panose="02010600030101010101" pitchFamily="2" charset="-122"/>
              </a:rPr>
              <a:t>游刃有余”</a:t>
            </a:r>
            <a:endParaRPr lang="zh-CN" altLang="en-US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宋体" panose="02010600030101010101" pitchFamily="2" charset="-122"/>
            </a:endParaRPr>
          </a:p>
          <a:p>
            <a:pPr marL="1905" indent="-344805">
              <a:buNone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宋体" panose="02010600030101010101" pitchFamily="2" charset="-122"/>
              </a:rPr>
              <a:t>“唯手熟尔”</a:t>
            </a:r>
            <a:endParaRPr lang="zh-CN" altLang="en-US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</p:txBody>
      </p:sp>
      <p:sp>
        <p:nvSpPr>
          <p:cNvPr id="7" name="TextBox 24"/>
          <p:cNvSpPr txBox="1"/>
          <p:nvPr/>
        </p:nvSpPr>
        <p:spPr>
          <a:xfrm>
            <a:off x="5538470" y="384175"/>
            <a:ext cx="4826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“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开物成务”溯匠源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Arial" panose="020B0604020202020204" charset="-76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625" y="2580640"/>
            <a:ext cx="3729990" cy="289687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2859" r="80712"/>
          <a:stretch>
            <a:fillRect/>
          </a:stretch>
        </p:blipFill>
        <p:spPr>
          <a:xfrm>
            <a:off x="0" y="3604864"/>
            <a:ext cx="2351584" cy="32531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7" r="439"/>
          <a:stretch>
            <a:fillRect/>
          </a:stretch>
        </p:blipFill>
        <p:spPr>
          <a:xfrm>
            <a:off x="8543595" y="-42893"/>
            <a:ext cx="3648405" cy="6900893"/>
          </a:xfrm>
          <a:prstGeom prst="rect">
            <a:avLst/>
          </a:prstGeom>
        </p:spPr>
      </p:pic>
      <p:sp>
        <p:nvSpPr>
          <p:cNvPr id="16386" name="文本占位符 11266"/>
          <p:cNvSpPr/>
          <p:nvPr/>
        </p:nvSpPr>
        <p:spPr>
          <a:xfrm>
            <a:off x="1216025" y="1368425"/>
            <a:ext cx="7210425" cy="131000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71780" indent="-271145" algn="just" defTabSz="51435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2" panose="05020102010507070707" pitchFamily="2" charset="2"/>
              <a:buChar char=""/>
              <a:defRPr lang="zh-CN" altLang="en-US" sz="18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just" defTabSz="51435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1" charset="-122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32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004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576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41478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16719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91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63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4350" fontAlgn="auto">
              <a:buSzPct val="50000"/>
              <a:buFont typeface="Wingdings 2" panose="05020102010507070707" pitchFamily="2" charset="2"/>
              <a:buNone/>
            </a:pPr>
            <a:r>
              <a:rPr lang="en-US" altLang="zh-CN" sz="2400" b="1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 </a:t>
            </a:r>
            <a:r>
              <a:rPr sz="2400" b="1">
                <a:solidFill>
                  <a:srgbClr val="FF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《周易·系辞》</a:t>
            </a:r>
            <a:r>
              <a:rPr sz="2400" b="1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有“  开物成务” 之说，是历久弥新的中国工匠精神的体现，“开物成务”是指通晓万物的道理并按道理行事而得到成功。</a:t>
            </a:r>
            <a:endParaRPr lang="zh-CN" altLang="en-US" sz="2400" b="1" strike="noStrike" kern="1200" baseline="0" noProof="1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cs typeface="+mn-cs"/>
              <a:sym typeface="Arial" panose="020B0604020202020204" charset="-76"/>
            </a:endParaRPr>
          </a:p>
        </p:txBody>
      </p:sp>
      <p:sp>
        <p:nvSpPr>
          <p:cNvPr id="2" name="TextBox 24"/>
          <p:cNvSpPr txBox="1"/>
          <p:nvPr/>
        </p:nvSpPr>
        <p:spPr>
          <a:xfrm>
            <a:off x="755650" y="403225"/>
            <a:ext cx="4578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“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开物成务”溯匠源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Arial" panose="020B0604020202020204" charset="-76"/>
            </a:endParaRPr>
          </a:p>
        </p:txBody>
      </p:sp>
      <p:pic>
        <p:nvPicPr>
          <p:cNvPr id="5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4931410" y="8826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2663190" y="2948940"/>
            <a:ext cx="68649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smtClean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  </a:t>
            </a:r>
            <a:r>
              <a:rPr lang="zh-CN" altLang="en-US" sz="2400" b="1" smtClean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明代科学家宋应星在所著的</a:t>
            </a:r>
            <a:r>
              <a:rPr lang="zh-CN" altLang="en-US" sz="2400" b="1" smtClean="0">
                <a:solidFill>
                  <a:srgbClr val="FF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《天工开物》</a:t>
            </a:r>
            <a:r>
              <a:rPr lang="zh-CN" altLang="en-US" sz="2400" b="1" smtClean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中对"开物"进行了解释，"开物"指人开发万物，即是通过人的努力奋斗使万物升值，也是中国古代天人合一思想的体现。</a:t>
            </a:r>
            <a:endParaRPr lang="zh-CN" altLang="en-US" sz="2400" b="1" smtClean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50795" y="4857750"/>
            <a:ext cx="61252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smtClean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 </a:t>
            </a:r>
            <a:r>
              <a:rPr lang="zh-CN" altLang="en-US" sz="2400" b="1" smtClean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直至今日，“开物成务”的匠人精神，依然有着宝贵的价值，鼓励当代学子启智求真，励学利民。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6000">
        <p15:prstTrans prst="pageCurlSing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935605" y="-22225"/>
            <a:ext cx="6210300" cy="6539230"/>
            <a:chOff x="5212" y="-35"/>
            <a:chExt cx="8984" cy="9900"/>
          </a:xfrm>
        </p:grpSpPr>
        <p:pic>
          <p:nvPicPr>
            <p:cNvPr id="5" name="图片 4" descr="03f96b1c6bfa00fbf57befaf6cc9d428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212" y="-35"/>
              <a:ext cx="8984" cy="99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7791" y="559"/>
              <a:ext cx="1956" cy="87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endParaRPr lang="en-US" altLang="zh-CN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r>
                <a:rPr lang="zh-CN" altLang="en-US" sz="280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物勒工名 话匠人 </a:t>
              </a:r>
              <a:r>
                <a:rPr lang="zh-CN" altLang="en-US" sz="240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  </a:t>
              </a:r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</p:txBody>
        </p:sp>
      </p:grpSp>
      <p:pic>
        <p:nvPicPr>
          <p:cNvPr id="8" name="图片 7" descr="76cb2fa332ccab346e25e38b18354b63"/>
          <p:cNvPicPr>
            <a:picLocks noChangeAspect="1"/>
          </p:cNvPicPr>
          <p:nvPr/>
        </p:nvPicPr>
        <p:blipFill>
          <a:blip r:embed="rId2"/>
          <a:srcRect l="54511"/>
          <a:stretch>
            <a:fillRect/>
          </a:stretch>
        </p:blipFill>
        <p:spPr>
          <a:xfrm flipH="1" flipV="1">
            <a:off x="-5715" y="-22225"/>
            <a:ext cx="1476375" cy="2411095"/>
          </a:xfrm>
          <a:prstGeom prst="rect">
            <a:avLst/>
          </a:prstGeom>
        </p:spPr>
      </p:pic>
      <p:pic>
        <p:nvPicPr>
          <p:cNvPr id="9" name="图片 8" descr="76cb2fa332ccab346e25e38b18354b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585" y="4108450"/>
            <a:ext cx="3721735" cy="27641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1" t="51400"/>
          <a:stretch>
            <a:fillRect/>
          </a:stretch>
        </p:blipFill>
        <p:spPr>
          <a:xfrm>
            <a:off x="8004810" y="3590290"/>
            <a:ext cx="4187190" cy="3267710"/>
          </a:xfrm>
          <a:prstGeom prst="rect">
            <a:avLst/>
          </a:prstGeom>
        </p:spPr>
      </p:pic>
      <p:sp>
        <p:nvSpPr>
          <p:cNvPr id="2" name="TextBox 24"/>
          <p:cNvSpPr txBox="1"/>
          <p:nvPr/>
        </p:nvSpPr>
        <p:spPr>
          <a:xfrm>
            <a:off x="795020" y="403225"/>
            <a:ext cx="4806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“物勒工名”话匠人   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Arial" panose="020B0604020202020204" charset="-76"/>
            </a:endParaRPr>
          </a:p>
        </p:txBody>
      </p:sp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5085080" y="8826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5" name="文本占位符 10241"/>
          <p:cNvSpPr/>
          <p:nvPr/>
        </p:nvSpPr>
        <p:spPr>
          <a:xfrm>
            <a:off x="795020" y="1482725"/>
            <a:ext cx="5879465" cy="452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 fontAlgn="auto"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物勒工名：意思是把自己的名字刻在制作的器物上。</a:t>
            </a:r>
            <a:endParaRPr lang="zh-CN" altLang="en-US" sz="2000" b="1" dirty="0">
              <a:solidFill>
                <a:srgbClr val="C00000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635" indent="0" fontAlgn="auto">
              <a:buNone/>
            </a:pPr>
            <a:endParaRPr lang="zh-CN" altLang="en-US" sz="2000" b="1" strike="noStrike" noProof="1" dirty="0">
              <a:solidFill>
                <a:srgbClr val="C000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charset="-76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0633" y="2087245"/>
            <a:ext cx="15008225" cy="19069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fontAlgn="auto">
              <a:lnSpc>
                <a:spcPct val="170000"/>
              </a:lnSpc>
            </a:pPr>
            <a:r>
              <a:rPr lang="zh-CN" altLang="en-US" sz="2000" dirty="0">
                <a:sym typeface="+mn-ea"/>
              </a:rPr>
              <a:t>“</a:t>
            </a:r>
            <a:r>
              <a:rPr lang="zh-CN" altLang="en-US" sz="20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物勒工名，以考其诚，工有不当，必行其罪，以究其情。”</a:t>
            </a:r>
            <a:r>
              <a:rPr lang="en-US" altLang="zh-CN" sz="2000" dirty="0">
                <a:sym typeface="+mn-ea"/>
              </a:rPr>
              <a:t>——</a:t>
            </a:r>
            <a:r>
              <a:rPr lang="zh-CN" altLang="en-US" sz="2000" dirty="0">
                <a:sym typeface="+mn-ea"/>
              </a:rPr>
              <a:t>《礼记・ 月令篇》</a:t>
            </a:r>
            <a:endParaRPr lang="zh-CN" altLang="en-US" sz="2000" b="1" dirty="0"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pPr algn="l" fontAlgn="auto">
              <a:lnSpc>
                <a:spcPct val="170000"/>
              </a:lnSpc>
            </a:pPr>
            <a:r>
              <a:rPr lang="zh-CN" altLang="en-US" sz="20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 </a:t>
            </a:r>
            <a:endParaRPr lang="zh-CN" altLang="en-US" sz="2000" b="1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85725" indent="0" algn="l" fontAlgn="auto">
              <a:lnSpc>
                <a:spcPct val="80000"/>
              </a:lnSpc>
              <a:buNone/>
            </a:pPr>
            <a:r>
              <a:rPr lang="zh-CN" altLang="en-US" sz="20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                                                                                            ——《礼记・ 月令篇》</a:t>
            </a:r>
            <a:endParaRPr lang="zh-CN" altLang="en-US" sz="2000" b="1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 fontAlgn="auto">
              <a:lnSpc>
                <a:spcPct val="170000"/>
              </a:lnSpc>
            </a:pPr>
            <a:endParaRPr lang="zh-CN" altLang="en-US" sz="2000" b="1" noProof="1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cs typeface="+mn-cs"/>
              <a:sym typeface="Arial" panose="020B0604020202020204" charset="-76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65" y="3667760"/>
            <a:ext cx="4057015" cy="21005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05" y="3279140"/>
            <a:ext cx="1576070" cy="3079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6000">
        <p15:prstTrans prst="pageCurlSing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2231</Words>
  <Application>WPS 演示</Application>
  <PresentationFormat>宽屏</PresentationFormat>
  <Paragraphs>181</Paragraphs>
  <Slides>25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6" baseType="lpstr">
      <vt:lpstr>Arial</vt:lpstr>
      <vt:lpstr>宋体</vt:lpstr>
      <vt:lpstr>Wingdings</vt:lpstr>
      <vt:lpstr>华文行楷</vt:lpstr>
      <vt:lpstr>方正隶变简体</vt:lpstr>
      <vt:lpstr>楷体</vt:lpstr>
      <vt:lpstr>Arial</vt:lpstr>
      <vt:lpstr>隶书</vt:lpstr>
      <vt:lpstr>方正行楷简体</vt:lpstr>
      <vt:lpstr>微软雅黑</vt:lpstr>
      <vt:lpstr>Wingdings 2</vt:lpstr>
      <vt:lpstr>幼圆</vt:lpstr>
      <vt:lpstr>方正古隶简体</vt:lpstr>
      <vt:lpstr>新宋体</vt:lpstr>
      <vt:lpstr>Arial Unicode MS</vt:lpstr>
      <vt:lpstr>等线 Light</vt:lpstr>
      <vt:lpstr>等线</vt:lpstr>
      <vt:lpstr>Calibri</vt:lpstr>
      <vt:lpstr>方正行楷繁体</vt:lpstr>
      <vt:lpstr>MS PGothic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CHENYING0907出 品</Company>
  <LinksUpToDate>false</LinksUpToDate>
  <SharedDoc>false</SharedDoc>
  <HyperlinksChanged>false</HyperlinksChanged>
  <AppVersion>14.0000</AppVersion>
  <Manager>CHENYING0907出 品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CHENYING0907出 品</dc:title>
  <dc:creator>CHENYING0907出 品</dc:creator>
  <cp:lastModifiedBy>Joey</cp:lastModifiedBy>
  <cp:revision>199</cp:revision>
  <dcterms:created xsi:type="dcterms:W3CDTF">2016-07-26T07:52:00Z</dcterms:created>
  <dcterms:modified xsi:type="dcterms:W3CDTF">2019-08-21T08:13:48Z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